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8" r:id="rId3"/>
    <p:sldId id="269" r:id="rId4"/>
    <p:sldId id="270" r:id="rId5"/>
    <p:sldId id="258" r:id="rId6"/>
    <p:sldId id="259" r:id="rId7"/>
    <p:sldId id="260" r:id="rId8"/>
    <p:sldId id="300" r:id="rId9"/>
    <p:sldId id="261" r:id="rId10"/>
    <p:sldId id="262" r:id="rId11"/>
    <p:sldId id="275" r:id="rId12"/>
    <p:sldId id="282" r:id="rId13"/>
    <p:sldId id="271" r:id="rId14"/>
    <p:sldId id="273" r:id="rId15"/>
    <p:sldId id="283" r:id="rId16"/>
    <p:sldId id="278" r:id="rId17"/>
    <p:sldId id="281" r:id="rId18"/>
    <p:sldId id="284" r:id="rId19"/>
    <p:sldId id="279" r:id="rId20"/>
    <p:sldId id="286" r:id="rId21"/>
    <p:sldId id="272" r:id="rId22"/>
    <p:sldId id="285" r:id="rId23"/>
    <p:sldId id="276" r:id="rId24"/>
    <p:sldId id="287" r:id="rId25"/>
    <p:sldId id="301" r:id="rId26"/>
    <p:sldId id="277" r:id="rId27"/>
    <p:sldId id="288" r:id="rId28"/>
    <p:sldId id="280" r:id="rId29"/>
    <p:sldId id="289" r:id="rId30"/>
    <p:sldId id="293" r:id="rId31"/>
    <p:sldId id="296" r:id="rId32"/>
    <p:sldId id="295" r:id="rId33"/>
    <p:sldId id="297" r:id="rId34"/>
    <p:sldId id="274" r:id="rId35"/>
    <p:sldId id="290" r:id="rId36"/>
    <p:sldId id="291" r:id="rId37"/>
    <p:sldId id="299" r:id="rId38"/>
    <p:sldId id="298" r:id="rId39"/>
    <p:sldId id="292" r:id="rId40"/>
    <p:sldId id="294" r:id="rId4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9EB64-8436-6F21-FB2E-1B348E379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C89DB0D-68D1-D45A-44A6-BAF0CA3C6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64E0ABB-63CC-897D-7672-C0CABBF9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6-11-2023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42B9D7A-0CEF-3057-114F-133ADE995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887A1F1-4F7E-12C9-83B4-21EF170F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1252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0266A-B7EE-9D6B-EDF7-7D87AA03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DD6A933-B10F-1783-CE9F-7D9786A57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EA5FB9D-55B4-DD45-DD8A-987C22EBE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6-11-2023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E16B8A-0EAF-C8F7-3955-6002FE576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967F36-08C5-08C0-19D5-928733F8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3923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FB841EF-ED24-CE9A-5D06-DB86C9E021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E835C00-EC2A-CB78-A63F-C387EC1D0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09465AE-9F71-7770-26ED-E87F6808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6-11-2023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620803D-AF17-E2C9-22BA-2812D04C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F5A2FE-5561-1BAF-BC2B-495C73355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4610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30171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003-C31A-1D93-936F-EBA96BF97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01D83D-08D0-FE0E-4D07-51A6512A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4E9EAC-D02C-F5CB-3A62-B4A2891CA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6-11-2023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459170-22A0-0952-03EE-5ADA09E30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7C3364-34E3-8655-5CAA-7D4D129D9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642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1DE01E-CBCF-E2AA-4C65-06FBBF44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E8C36B4-C716-84D1-716A-22B4B83E0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D8E9518-2E24-3DCC-F3C4-C6EFA965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6-11-2023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D6B5BA8-55A2-8E09-0DF5-EDCE7CEDB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386295C-52E4-C488-5A1E-660125C0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72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3D05A-F092-62D3-D087-B4E8F16CC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547F99-034F-1A79-7F42-234DA6779D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1F7566A-8DEF-1ADE-D601-CC83BC337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08B12C2-9C68-14F0-0CE2-E0808CF8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6-11-2023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A7426FF-82C6-E8E0-895A-F62B1FA31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8DDEAA0-AA9C-E932-98E1-AEA2CCD2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0547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776D08-1F69-EFBC-3677-6C7DAF4E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6A561F0-EFD8-012D-3324-A4F74562F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05B29E1-7A1C-93B2-9351-D57873A95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C3C9827-DAB5-76C5-8EA1-1ECB4280C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4A27D55-105A-E5D8-C269-BB320B07C5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DEAF80C-F4A4-C01F-E919-625F4BF56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6-11-2023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330585B-5696-259E-30D8-A421CAC1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C00F978-2975-A7AB-52B4-B64DE5976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743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464150-9ABC-A06A-7F3F-24E56E1E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F6988A9-BA5D-59C8-F912-B75527DA6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6-11-2023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9F714B7-2032-9C22-0B99-D26FD169D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3DDB262-54CC-383C-369A-29A308AD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42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49D7077-0F59-0C08-24DB-C9252AF1F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6-11-2023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14B27FF-C9E7-C8B6-C16A-A736CB89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F99652-C3A8-3B4F-2EF1-D8840AD1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70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55DD2-A35F-7F42-0163-B3E170C71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ACBAB3-F2D8-BEDA-3FC8-A1A5F38F6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64A6A8D-8AF4-D04A-597A-27E222BA4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7389B10-F358-9FB5-E600-89F9FD929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6-11-2023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C4E9356-8EDE-88B6-C79E-E3449FD98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4B209AE-B6F1-50E8-13DC-9AB35E89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67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A1AD1-A805-8CD8-8030-21C9C736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5E9C4AB-78D7-3B2A-1D60-5D17AB1A73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9603701-4CE3-E9A0-3B99-2EF076ACA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5FFAD66-9E3B-387F-B218-CF4E2AFB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6-11-2023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144F079-69FA-CB5F-4902-969061CB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F4AC225-48AA-B323-2573-DB81C0B6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967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D4E94A9-35AD-097A-3A2F-C564D60E0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754E5AA-183E-EF98-A80E-426B8DC24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402A98-EC65-E7D7-E4CD-6EE3EA4AD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A30CD-1694-4596-B3D3-E53F44DD63CA}" type="datetimeFigureOut">
              <a:rPr lang="nl-NL" smtClean="0"/>
              <a:t>6-11-2023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FBB270B-A44C-DF24-82E7-5BF128424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7FA04A0-FE2B-27F5-A79B-BFCBE44D7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427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odels" TargetMode="External"/><Relationship Id="rId2" Type="http://schemas.openxmlformats.org/officeDocument/2006/relationships/hyperlink" Target="https://keras.io/api/keras_nlp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857" y="40279"/>
            <a:ext cx="12287714" cy="677744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Machine Learning…"/>
          <p:cNvSpPr txBox="1"/>
          <p:nvPr/>
        </p:nvSpPr>
        <p:spPr>
          <a:xfrm>
            <a:off x="0" y="386913"/>
            <a:ext cx="12192001" cy="12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66" hangingPunct="0">
              <a:defRPr sz="9000" i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500" i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Machine Learning </a:t>
            </a:r>
          </a:p>
          <a:p>
            <a:pPr algn="ctr" defTabSz="410766" hangingPunct="0">
              <a:defRPr sz="6600" i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nl-NL" sz="3300" i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8</a:t>
            </a:r>
            <a:r>
              <a:rPr sz="3300" i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. </a:t>
            </a:r>
            <a:r>
              <a:rPr lang="nl-NL" sz="3300" i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geavanceerde onderwerpen</a:t>
            </a:r>
            <a:endParaRPr sz="3300" i="1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81tlnWRchdL._SL1500_[1].jpg" descr="81tlnWRchdL._SL1500_[1].jpg"/>
          <p:cNvPicPr>
            <a:picLocks noChangeAspect="1"/>
          </p:cNvPicPr>
          <p:nvPr/>
        </p:nvPicPr>
        <p:blipFill>
          <a:blip r:embed="rId2"/>
          <a:srcRect l="1837" t="1750" r="1904" b="1671"/>
          <a:stretch>
            <a:fillRect/>
          </a:stretch>
        </p:blipFill>
        <p:spPr>
          <a:xfrm>
            <a:off x="1836588" y="746453"/>
            <a:ext cx="2397447" cy="2456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8" h="21503" extrusionOk="0">
                <a:moveTo>
                  <a:pt x="14010" y="3"/>
                </a:moveTo>
                <a:cubicBezTo>
                  <a:pt x="13152" y="11"/>
                  <a:pt x="10575" y="196"/>
                  <a:pt x="8277" y="416"/>
                </a:cubicBezTo>
                <a:cubicBezTo>
                  <a:pt x="1925" y="1025"/>
                  <a:pt x="1107" y="1147"/>
                  <a:pt x="567" y="1562"/>
                </a:cubicBezTo>
                <a:cubicBezTo>
                  <a:pt x="0" y="1996"/>
                  <a:pt x="-24" y="2301"/>
                  <a:pt x="10" y="8897"/>
                </a:cubicBezTo>
                <a:cubicBezTo>
                  <a:pt x="42" y="15088"/>
                  <a:pt x="95" y="16006"/>
                  <a:pt x="481" y="16858"/>
                </a:cubicBezTo>
                <a:cubicBezTo>
                  <a:pt x="737" y="17422"/>
                  <a:pt x="2471" y="19269"/>
                  <a:pt x="3719" y="20309"/>
                </a:cubicBezTo>
                <a:cubicBezTo>
                  <a:pt x="4771" y="21186"/>
                  <a:pt x="4833" y="21224"/>
                  <a:pt x="5493" y="21408"/>
                </a:cubicBezTo>
                <a:cubicBezTo>
                  <a:pt x="6147" y="21591"/>
                  <a:pt x="7224" y="21529"/>
                  <a:pt x="11617" y="21054"/>
                </a:cubicBezTo>
                <a:cubicBezTo>
                  <a:pt x="19978" y="20150"/>
                  <a:pt x="20749" y="20005"/>
                  <a:pt x="21138" y="19271"/>
                </a:cubicBezTo>
                <a:cubicBezTo>
                  <a:pt x="21440" y="18701"/>
                  <a:pt x="21523" y="17018"/>
                  <a:pt x="21542" y="11061"/>
                </a:cubicBezTo>
                <a:cubicBezTo>
                  <a:pt x="21563" y="4090"/>
                  <a:pt x="21576" y="4196"/>
                  <a:pt x="20654" y="3308"/>
                </a:cubicBezTo>
                <a:cubicBezTo>
                  <a:pt x="19916" y="2599"/>
                  <a:pt x="17135" y="706"/>
                  <a:pt x="16212" y="284"/>
                </a:cubicBezTo>
                <a:cubicBezTo>
                  <a:pt x="15604" y="7"/>
                  <a:pt x="15486" y="-9"/>
                  <a:pt x="14010" y="3"/>
                </a:cubicBezTo>
                <a:close/>
              </a:path>
            </a:pathLst>
          </a:custGeom>
          <a:ln w="3175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Vergelijking"/>
              <p:cNvSpPr txBox="1"/>
              <p:nvPr/>
            </p:nvSpPr>
            <p:spPr>
              <a:xfrm>
                <a:off x="4646208" y="121889"/>
                <a:ext cx="3664401" cy="10379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limUpp>
                        <m:limUpp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Upp>
                      <m:sSub>
                        <m:sSub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𝑙𝑔</m:t>
                      </m:r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08" y="121889"/>
                <a:ext cx="3664401" cy="10379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Vergelijking"/>
              <p:cNvSpPr txBox="1"/>
              <p:nvPr/>
            </p:nvSpPr>
            <p:spPr>
              <a:xfrm>
                <a:off x="4993488" y="1672285"/>
                <a:ext cx="3033395" cy="103868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limUpp>
                        <m:limUpp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lim>
                      </m:limUpp>
                      <m:f>
                        <m:f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𝑙𝑔</m:t>
                      </m:r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4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488" y="1672285"/>
                <a:ext cx="3033395" cy="10386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Vergelijking"/>
              <p:cNvSpPr txBox="1"/>
              <p:nvPr/>
            </p:nvSpPr>
            <p:spPr>
              <a:xfrm>
                <a:off x="5005222" y="3223387"/>
                <a:ext cx="3021661" cy="97571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⋅(</m:t>
                      </m:r>
                      <m:f>
                        <m:f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m:rPr>
                          <m:sty m:val="p"/>
                        </m:rPr>
                        <a:rPr lang="nl-NL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nl-NL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ar-AE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5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222" y="3223387"/>
                <a:ext cx="3021661" cy="9757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Vergelijking"/>
              <p:cNvSpPr txBox="1"/>
              <p:nvPr/>
            </p:nvSpPr>
            <p:spPr>
              <a:xfrm>
                <a:off x="4993690" y="4698136"/>
                <a:ext cx="5531322" cy="97571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𝑙𝑔</m:t>
                      </m:r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nl-NL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nl-NL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nl-NL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nl-NL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nl-NL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585</m:t>
                      </m:r>
                    </m:oMath>
                  </m:oMathPara>
                </a14:m>
                <a:endParaRPr lang="nl-NL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6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690" y="4698136"/>
                <a:ext cx="5531322" cy="9757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2" name="Groepeer"/>
          <p:cNvGrpSpPr/>
          <p:nvPr/>
        </p:nvGrpSpPr>
        <p:grpSpPr>
          <a:xfrm>
            <a:off x="5005222" y="6061119"/>
            <a:ext cx="5140414" cy="401904"/>
            <a:chOff x="1" y="-16040"/>
            <a:chExt cx="7310810" cy="5715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Vergelijking"/>
                <p:cNvSpPr txBox="1"/>
                <p:nvPr/>
              </p:nvSpPr>
              <p:spPr>
                <a:xfrm>
                  <a:off x="1450343" y="-16040"/>
                  <a:ext cx="1454255" cy="5539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ar-AE" sz="253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253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ar-AE" sz="253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sz="253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ar-AE" sz="253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ar-AE" sz="253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343" y="-16040"/>
                  <a:ext cx="1454255" cy="55390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Vergelijking"/>
                <p:cNvSpPr txBox="1"/>
                <p:nvPr/>
              </p:nvSpPr>
              <p:spPr>
                <a:xfrm>
                  <a:off x="3527624" y="1650"/>
                  <a:ext cx="1454255" cy="5539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ar-AE" sz="253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253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ar-AE" sz="253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ar-AE" sz="253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ar-AE" sz="253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ar-AE" sz="253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8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624" y="1650"/>
                  <a:ext cx="1454255" cy="55390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(In between"/>
            <p:cNvSpPr txBox="1"/>
            <p:nvPr/>
          </p:nvSpPr>
          <p:spPr>
            <a:xfrm>
              <a:off x="1" y="12231"/>
              <a:ext cx="1534432" cy="52563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3200"/>
                </a:spcBef>
                <a:defRPr sz="3400"/>
              </a:lvl1pPr>
            </a:lstStyle>
            <a:p>
              <a:r>
                <a:rPr sz="2391"/>
                <a:t>(</a:t>
              </a:r>
              <a:r>
                <a:rPr lang="nl-NL" sz="2391"/>
                <a:t>Tussen</a:t>
              </a:r>
              <a:endParaRPr sz="2391"/>
            </a:p>
          </p:txBody>
        </p:sp>
        <p:sp>
          <p:nvSpPr>
            <p:cNvPr id="220" name="and"/>
            <p:cNvSpPr txBox="1"/>
            <p:nvPr/>
          </p:nvSpPr>
          <p:spPr>
            <a:xfrm>
              <a:off x="2984776" y="29920"/>
              <a:ext cx="575194" cy="52563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3200"/>
                </a:spcBef>
                <a:defRPr sz="3400"/>
              </a:lvl1pPr>
            </a:lstStyle>
            <a:p>
              <a:r>
                <a:rPr lang="nl-NL" sz="2391"/>
                <a:t>en</a:t>
              </a:r>
              <a:endParaRPr sz="2391"/>
            </a:p>
          </p:txBody>
        </p:sp>
        <p:sp>
          <p:nvSpPr>
            <p:cNvPr id="221" name=")"/>
            <p:cNvSpPr txBox="1"/>
            <p:nvPr/>
          </p:nvSpPr>
          <p:spPr>
            <a:xfrm>
              <a:off x="4944687" y="29920"/>
              <a:ext cx="2366124" cy="52563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3200"/>
                </a:spcBef>
                <a:defRPr sz="3400"/>
              </a:lvl1pPr>
            </a:lstStyle>
            <a:p>
              <a:r>
                <a:rPr sz="2391"/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 advAuto="0"/>
      <p:bldP spid="214" grpId="0" animBg="1" advAuto="0"/>
      <p:bldP spid="215" grpId="0" animBg="1" advAuto="0"/>
      <p:bldP spid="216" grpId="0" animBg="1" advAuto="0"/>
      <p:bldP spid="222" grpId="0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19260-6A1A-81AA-D8D5-0AE70297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Entropie en Gini-impurity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9D7C9A21-402C-C700-989D-46C800FE4FCE}"/>
                  </a:ext>
                </a:extLst>
              </p:cNvPr>
              <p:cNvSpPr txBox="1"/>
              <p:nvPr/>
            </p:nvSpPr>
            <p:spPr>
              <a:xfrm>
                <a:off x="961534" y="1781666"/>
                <a:ext cx="3902697" cy="1436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nl-NL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nl-NL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nl-NL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nl-NL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nl-NL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nl-NL" sz="3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nl-NL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nl-NL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3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nl-NL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nl-NL" sz="3200"/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9D7C9A21-402C-C700-989D-46C800FE4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34" y="1781666"/>
                <a:ext cx="3902697" cy="14366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70D9FB88-25B0-9921-EFFE-F3DE154AE483}"/>
                  </a:ext>
                </a:extLst>
              </p:cNvPr>
              <p:cNvSpPr txBox="1"/>
              <p:nvPr/>
            </p:nvSpPr>
            <p:spPr>
              <a:xfrm>
                <a:off x="961534" y="3836709"/>
                <a:ext cx="3563332" cy="1436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nl-NL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nl-NL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nl-NL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3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nl-NL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nl-NL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nl-NL" sz="3200"/>
              </a:p>
            </p:txBody>
          </p:sp>
        </mc:Choice>
        <mc:Fallback xmlns="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70D9FB88-25B0-9921-EFFE-F3DE154AE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34" y="3836709"/>
                <a:ext cx="3563332" cy="1436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Decision Tree - an intuitive understanding | by Chaitra Naik ...">
            <a:extLst>
              <a:ext uri="{FF2B5EF4-FFF2-40B4-BE49-F238E27FC236}">
                <a16:creationId xmlns:a16="http://schemas.microsoft.com/office/drawing/2014/main" id="{7C8A37C8-8621-9B2D-97EF-9E7D71317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781666"/>
            <a:ext cx="6734175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56E2414-78B5-CDFA-EC6A-C81515698BDF}"/>
              </a:ext>
            </a:extLst>
          </p:cNvPr>
          <p:cNvSpPr txBox="1"/>
          <p:nvPr/>
        </p:nvSpPr>
        <p:spPr>
          <a:xfrm>
            <a:off x="6391079" y="5512994"/>
            <a:ext cx="367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/>
              <a:t>Bron: medium.com</a:t>
            </a:r>
          </a:p>
        </p:txBody>
      </p:sp>
    </p:spTree>
    <p:extLst>
      <p:ext uri="{BB962C8B-B14F-4D97-AF65-F5344CB8AC3E}">
        <p14:creationId xmlns:p14="http://schemas.microsoft.com/office/powerpoint/2010/main" val="2637744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5DD7E2-BC5E-40DC-D161-7C0FB5B76D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Ensemble Learning</a:t>
            </a:r>
          </a:p>
        </p:txBody>
      </p:sp>
    </p:spTree>
    <p:extLst>
      <p:ext uri="{BB962C8B-B14F-4D97-AF65-F5344CB8AC3E}">
        <p14:creationId xmlns:p14="http://schemas.microsoft.com/office/powerpoint/2010/main" val="1003913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09F508A-64BE-0C72-78FA-87931CD78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728" y="166266"/>
            <a:ext cx="7002544" cy="652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04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6DD12-00C6-EF2B-C5C2-78777FEE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Voting, bagging en pasting (1)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DFF3F9-8438-C2D8-7FF5-28338E903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Voting: verschillende soorten classifiers</a:t>
            </a:r>
          </a:p>
          <a:p>
            <a:pPr lvl="1"/>
            <a:r>
              <a:rPr lang="nl-NL"/>
              <a:t>Onafhankelijk en ongecorreleerd (voorzover mogelijk)</a:t>
            </a:r>
          </a:p>
          <a:p>
            <a:pPr lvl="1"/>
            <a:r>
              <a:rPr lang="nl-NL"/>
              <a:t>Elk met een eigen uitkomst</a:t>
            </a:r>
          </a:p>
          <a:p>
            <a:r>
              <a:rPr lang="nl-NL"/>
              <a:t>Hard voting: de </a:t>
            </a:r>
            <a:r>
              <a:rPr lang="nl-NL" i="1"/>
              <a:t>vaakst</a:t>
            </a:r>
            <a:r>
              <a:rPr lang="nl-NL"/>
              <a:t> voorspelde uitkomst wint</a:t>
            </a:r>
          </a:p>
          <a:p>
            <a:r>
              <a:rPr lang="nl-NL"/>
              <a:t>Soft voting: de uitkomst met de </a:t>
            </a:r>
            <a:r>
              <a:rPr lang="nl-NL" i="1"/>
              <a:t>gemiddeld</a:t>
            </a:r>
            <a:r>
              <a:rPr lang="nl-NL"/>
              <a:t> hoogste waarschijnlijkheid wint</a:t>
            </a:r>
          </a:p>
        </p:txBody>
      </p:sp>
    </p:spTree>
    <p:extLst>
      <p:ext uri="{BB962C8B-B14F-4D97-AF65-F5344CB8AC3E}">
        <p14:creationId xmlns:p14="http://schemas.microsoft.com/office/powerpoint/2010/main" val="2641919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6DD12-00C6-EF2B-C5C2-78777FEE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Voting, bagging en pasting (2)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DFF3F9-8438-C2D8-7FF5-28338E903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Bagging = </a:t>
            </a:r>
            <a:r>
              <a:rPr lang="nl-NL" b="1"/>
              <a:t>B</a:t>
            </a:r>
            <a:r>
              <a:rPr lang="nl-NL"/>
              <a:t>ootstrap </a:t>
            </a:r>
            <a:r>
              <a:rPr lang="nl-NL" b="1"/>
              <a:t>Agg</a:t>
            </a:r>
            <a:r>
              <a:rPr lang="nl-NL"/>
              <a:t>regat</a:t>
            </a:r>
            <a:r>
              <a:rPr lang="nl-NL" b="1"/>
              <a:t>ing</a:t>
            </a:r>
          </a:p>
          <a:p>
            <a:r>
              <a:rPr lang="nl-NL"/>
              <a:t>Bagging en Pasting: meerdere keren dezelfde classifier</a:t>
            </a:r>
          </a:p>
          <a:p>
            <a:pPr lvl="1"/>
            <a:r>
              <a:rPr lang="nl-NL"/>
              <a:t>Elk getraind op een andere subset van de data</a:t>
            </a:r>
          </a:p>
          <a:p>
            <a:pPr lvl="1"/>
            <a:r>
              <a:rPr lang="nl-NL"/>
              <a:t>Met teruglegging: Bagging</a:t>
            </a:r>
          </a:p>
          <a:p>
            <a:pPr lvl="1"/>
            <a:r>
              <a:rPr lang="nl-NL"/>
              <a:t>Zonder teruglegging: Pasting</a:t>
            </a:r>
          </a:p>
          <a:p>
            <a:r>
              <a:rPr lang="nl-NL"/>
              <a:t>Output: meest voorkomende classificatie (hard voting)</a:t>
            </a:r>
          </a:p>
        </p:txBody>
      </p:sp>
    </p:spTree>
    <p:extLst>
      <p:ext uri="{BB962C8B-B14F-4D97-AF65-F5344CB8AC3E}">
        <p14:creationId xmlns:p14="http://schemas.microsoft.com/office/powerpoint/2010/main" val="1866917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6DD12-00C6-EF2B-C5C2-78777FEE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Voting, bagging en pasting (3)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B16412-EAA5-894E-D987-7F5C647F8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06" y="1690688"/>
            <a:ext cx="10033388" cy="455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C11A7166-927C-F34C-B044-47B6F974D51C}"/>
              </a:ext>
            </a:extLst>
          </p:cNvPr>
          <p:cNvSpPr txBox="1"/>
          <p:nvPr/>
        </p:nvSpPr>
        <p:spPr>
          <a:xfrm>
            <a:off x="9076505" y="6308209"/>
            <a:ext cx="20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/>
              <a:t>Bron: medium.com</a:t>
            </a:r>
          </a:p>
        </p:txBody>
      </p:sp>
    </p:spTree>
    <p:extLst>
      <p:ext uri="{BB962C8B-B14F-4D97-AF65-F5344CB8AC3E}">
        <p14:creationId xmlns:p14="http://schemas.microsoft.com/office/powerpoint/2010/main" val="3399099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812D4-F62F-7359-134A-E6FB789F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Voting in sklearn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20F22E2-D6F4-161A-3264-5902F9B06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34" y="1875938"/>
            <a:ext cx="10793131" cy="1616693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BB0047A5-36AE-D73A-587D-B3D462396E1F}"/>
              </a:ext>
            </a:extLst>
          </p:cNvPr>
          <p:cNvSpPr/>
          <p:nvPr/>
        </p:nvSpPr>
        <p:spPr>
          <a:xfrm>
            <a:off x="4581427" y="2771480"/>
            <a:ext cx="970961" cy="2733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6CB321F-922D-2BBF-9202-033A025486BD}"/>
              </a:ext>
            </a:extLst>
          </p:cNvPr>
          <p:cNvSpPr/>
          <p:nvPr/>
        </p:nvSpPr>
        <p:spPr>
          <a:xfrm>
            <a:off x="5638501" y="2777964"/>
            <a:ext cx="1326503" cy="2733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919DD931-3686-CFB9-D0E3-095666587F8F}"/>
              </a:ext>
            </a:extLst>
          </p:cNvPr>
          <p:cNvSpPr txBox="1"/>
          <p:nvPr/>
        </p:nvSpPr>
        <p:spPr>
          <a:xfrm>
            <a:off x="1070041" y="4192621"/>
            <a:ext cx="6089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Lijst van tuples: (naam, classifier)</a:t>
            </a:r>
          </a:p>
          <a:p>
            <a:r>
              <a:rPr lang="nl-NL"/>
              <a:t>Bijvoorbeeld: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('lr', LogisticRegression(random_state=42))</a:t>
            </a:r>
            <a:endParaRPr lang="nl-NL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7FF8D73-4229-C27D-6DE5-F10E43AC0A01}"/>
              </a:ext>
            </a:extLst>
          </p:cNvPr>
          <p:cNvSpPr txBox="1"/>
          <p:nvPr/>
        </p:nvSpPr>
        <p:spPr>
          <a:xfrm>
            <a:off x="8057746" y="4192621"/>
            <a:ext cx="3064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hard of soft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B22F78B1-4D69-4C3F-469F-88849771BC64}"/>
              </a:ext>
            </a:extLst>
          </p:cNvPr>
          <p:cNvCxnSpPr>
            <a:stCxn id="6" idx="4"/>
          </p:cNvCxnSpPr>
          <p:nvPr/>
        </p:nvCxnSpPr>
        <p:spPr>
          <a:xfrm flipH="1">
            <a:off x="3268494" y="3044858"/>
            <a:ext cx="1798414" cy="11477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DAB92D5E-9FC0-725A-9BFB-7F5663F81BF0}"/>
              </a:ext>
            </a:extLst>
          </p:cNvPr>
          <p:cNvCxnSpPr>
            <a:cxnSpLocks/>
          </p:cNvCxnSpPr>
          <p:nvPr/>
        </p:nvCxnSpPr>
        <p:spPr>
          <a:xfrm>
            <a:off x="6320907" y="3062821"/>
            <a:ext cx="2297799" cy="11574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190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9E7F7CC-8F65-8261-5626-BC68DDDF9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158" y="1759596"/>
            <a:ext cx="9855683" cy="17226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F812D4-F62F-7359-134A-E6FB789F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Bagging in sklearn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BB0047A5-36AE-D73A-587D-B3D462396E1F}"/>
              </a:ext>
            </a:extLst>
          </p:cNvPr>
          <p:cNvSpPr/>
          <p:nvPr/>
        </p:nvSpPr>
        <p:spPr>
          <a:xfrm>
            <a:off x="4769496" y="2528689"/>
            <a:ext cx="1326503" cy="3464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6CB321F-922D-2BBF-9202-033A025486BD}"/>
              </a:ext>
            </a:extLst>
          </p:cNvPr>
          <p:cNvSpPr/>
          <p:nvPr/>
        </p:nvSpPr>
        <p:spPr>
          <a:xfrm>
            <a:off x="6095999" y="2528689"/>
            <a:ext cx="1326503" cy="34648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919DD931-3686-CFB9-D0E3-095666587F8F}"/>
              </a:ext>
            </a:extLst>
          </p:cNvPr>
          <p:cNvSpPr txBox="1"/>
          <p:nvPr/>
        </p:nvSpPr>
        <p:spPr>
          <a:xfrm>
            <a:off x="1168157" y="3730708"/>
            <a:ext cx="9855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Bijvoorbeeld:</a:t>
            </a:r>
          </a:p>
          <a:p>
            <a:endParaRPr lang="nl-NL"/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from sklearn.ensemble import BaggingClassifier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from sklearn.tree import DecisionTreeClassifier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bag_clf = BaggingClassifier(DecisionTreeClassifier(), 	n_estimators=500, max_samples=100, n_jobs=-1, random_state=42)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bag_clf.fit(X_train, y_train)</a:t>
            </a:r>
            <a:endParaRPr lang="nl-NL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A0B19742-22CE-362D-84B5-C03F2FED0187}"/>
              </a:ext>
            </a:extLst>
          </p:cNvPr>
          <p:cNvSpPr/>
          <p:nvPr/>
        </p:nvSpPr>
        <p:spPr>
          <a:xfrm>
            <a:off x="7469806" y="2508641"/>
            <a:ext cx="1495085" cy="34648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0ADEEFDC-C75C-FBC2-E0D0-70B5A9127907}"/>
              </a:ext>
            </a:extLst>
          </p:cNvPr>
          <p:cNvSpPr/>
          <p:nvPr/>
        </p:nvSpPr>
        <p:spPr>
          <a:xfrm>
            <a:off x="1168157" y="2780807"/>
            <a:ext cx="1326503" cy="3464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F2D91A3-FE2F-CD04-9FF2-2E7352EFC272}"/>
              </a:ext>
            </a:extLst>
          </p:cNvPr>
          <p:cNvSpPr txBox="1"/>
          <p:nvPr/>
        </p:nvSpPr>
        <p:spPr>
          <a:xfrm>
            <a:off x="4477732" y="3482252"/>
            <a:ext cx="2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False =&gt; pasting</a:t>
            </a: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84EC9D2E-D233-4E03-F209-58809994108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923738" y="3127292"/>
            <a:ext cx="2553994" cy="5396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859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9623C6-90D7-F713-1AE3-F02B8BEB3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Intermezzo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96A56DD-9505-CCD1-9E90-C60199FB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Live Notebook over Voting classifiers</a:t>
            </a:r>
          </a:p>
        </p:txBody>
      </p:sp>
      <p:pic>
        <p:nvPicPr>
          <p:cNvPr id="3074" name="Picture 2" descr="Machine Learning with scikit-learn">
            <a:extLst>
              <a:ext uri="{FF2B5EF4-FFF2-40B4-BE49-F238E27FC236}">
                <a16:creationId xmlns:a16="http://schemas.microsoft.com/office/drawing/2014/main" id="{FC5A58E9-ED60-39DC-4D9C-15D843AF0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22" y="2506662"/>
            <a:ext cx="5583156" cy="37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134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8A805-DD56-80E6-890A-A5AD4ABA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Onderwerpen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B91EE0-554E-3F35-4800-D77481C2C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Informatie-entropie</a:t>
            </a:r>
          </a:p>
          <a:p>
            <a:r>
              <a:rPr lang="nl-NL"/>
              <a:t>Ensemble learning</a:t>
            </a:r>
          </a:p>
          <a:p>
            <a:pPr lvl="1"/>
            <a:r>
              <a:rPr lang="nl-NL"/>
              <a:t>Voting, bagging en pasting</a:t>
            </a:r>
          </a:p>
          <a:p>
            <a:pPr lvl="1"/>
            <a:r>
              <a:rPr lang="nl-NL"/>
              <a:t>Random Forest</a:t>
            </a:r>
          </a:p>
          <a:p>
            <a:pPr lvl="1"/>
            <a:r>
              <a:rPr lang="nl-NL"/>
              <a:t>Boosting</a:t>
            </a:r>
          </a:p>
          <a:p>
            <a:pPr lvl="1"/>
            <a:r>
              <a:rPr lang="nl-NL"/>
              <a:t>Stacking</a:t>
            </a:r>
          </a:p>
          <a:p>
            <a:r>
              <a:rPr lang="nl-NL"/>
              <a:t>Large language models</a:t>
            </a:r>
          </a:p>
          <a:p>
            <a:pPr lvl="1"/>
            <a:r>
              <a:rPr lang="nl-NL"/>
              <a:t>Recurrent Neural Networks</a:t>
            </a:r>
          </a:p>
          <a:p>
            <a:pPr lvl="1"/>
            <a:r>
              <a:rPr lang="nl-NL"/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271454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31AE16-CBC3-7BE1-78EE-587C5F3C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Reminder: Decision Trees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289ED41-0B68-5435-F92F-2F9C93A59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055" y="1856798"/>
            <a:ext cx="5479885" cy="401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4A915B32-BC21-C0B3-C166-D51D28344D76}"/>
              </a:ext>
            </a:extLst>
          </p:cNvPr>
          <p:cNvSpPr/>
          <p:nvPr/>
        </p:nvSpPr>
        <p:spPr>
          <a:xfrm>
            <a:off x="4458878" y="1856798"/>
            <a:ext cx="1715679" cy="2736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427D733-BBB1-D89A-34B4-883FFEF1825A}"/>
              </a:ext>
            </a:extLst>
          </p:cNvPr>
          <p:cNvSpPr/>
          <p:nvPr/>
        </p:nvSpPr>
        <p:spPr>
          <a:xfrm>
            <a:off x="5238159" y="2962509"/>
            <a:ext cx="1715679" cy="2736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53341DA3-6DB2-2B1E-91B8-F709CF5E1853}"/>
              </a:ext>
            </a:extLst>
          </p:cNvPr>
          <p:cNvSpPr/>
          <p:nvPr/>
        </p:nvSpPr>
        <p:spPr>
          <a:xfrm>
            <a:off x="6174557" y="4068220"/>
            <a:ext cx="1715679" cy="2736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66C41B8B-BE77-914A-31D5-5FAF64B60AFE}"/>
              </a:ext>
            </a:extLst>
          </p:cNvPr>
          <p:cNvSpPr/>
          <p:nvPr/>
        </p:nvSpPr>
        <p:spPr>
          <a:xfrm>
            <a:off x="4319444" y="4061737"/>
            <a:ext cx="1715679" cy="2736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0E2CB94-2A83-E5B9-0A59-6B5A5683CED8}"/>
              </a:ext>
            </a:extLst>
          </p:cNvPr>
          <p:cNvSpPr txBox="1"/>
          <p:nvPr/>
        </p:nvSpPr>
        <p:spPr>
          <a:xfrm>
            <a:off x="7597304" y="1774117"/>
            <a:ext cx="3190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/>
              <a:t>Bij elke node kiezen we de feature die het meeste onderscheid kan maken</a:t>
            </a:r>
          </a:p>
        </p:txBody>
      </p:sp>
    </p:spTree>
    <p:extLst>
      <p:ext uri="{BB962C8B-B14F-4D97-AF65-F5344CB8AC3E}">
        <p14:creationId xmlns:p14="http://schemas.microsoft.com/office/powerpoint/2010/main" val="356604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84BB21-02BE-2F3A-A63C-7B4C79D3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Random Forest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E40541-7327-4138-3B96-31DBA237E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Ensemble van Decision Trees</a:t>
            </a:r>
          </a:p>
          <a:p>
            <a:r>
              <a:rPr lang="nl-NL"/>
              <a:t>Gebruikt bagging als aggregator</a:t>
            </a:r>
          </a:p>
          <a:p>
            <a:r>
              <a:rPr lang="nl-NL"/>
              <a:t>Wat is er random aan?</a:t>
            </a:r>
          </a:p>
          <a:p>
            <a:pPr lvl="1"/>
            <a:r>
              <a:rPr lang="nl-NL"/>
              <a:t>Bij het splitsen op een node wordt er niet uit </a:t>
            </a:r>
            <a:r>
              <a:rPr lang="nl-NL" i="1"/>
              <a:t>alle</a:t>
            </a:r>
            <a:r>
              <a:rPr lang="nl-NL"/>
              <a:t> features gekozen…</a:t>
            </a:r>
          </a:p>
          <a:p>
            <a:pPr lvl="1"/>
            <a:r>
              <a:rPr lang="nl-NL"/>
              <a:t>…maar uit een random subset</a:t>
            </a:r>
          </a:p>
          <a:p>
            <a:pPr lvl="2"/>
            <a:r>
              <a:rPr lang="nl-NL"/>
              <a:t>By default worden er </a:t>
            </a:r>
            <a:r>
              <a:rPr lang="nl-NL">
                <a:latin typeface="Symbol" panose="05050102010706020507" pitchFamily="18" charset="2"/>
                <a:sym typeface="Symbol" panose="05050102010706020507" pitchFamily="18" charset="2"/>
              </a:rPr>
              <a:t></a:t>
            </a:r>
            <a:r>
              <a:rPr lang="nl-NL">
                <a:sym typeface="Symbol" panose="05050102010706020507" pitchFamily="18" charset="2"/>
              </a:rPr>
              <a:t>n features van de n overwogen</a:t>
            </a:r>
          </a:p>
          <a:p>
            <a:pPr lvl="1"/>
            <a:r>
              <a:rPr lang="nl-NL">
                <a:sym typeface="Symbol" panose="05050102010706020507" pitchFamily="18" charset="2"/>
              </a:rPr>
              <a:t>Gevolg: meer diversiteit in de bomen</a:t>
            </a:r>
          </a:p>
          <a:p>
            <a:pPr lvl="1"/>
            <a:r>
              <a:rPr lang="nl-NL">
                <a:sym typeface="Symbol" panose="05050102010706020507" pitchFamily="18" charset="2"/>
              </a:rPr>
              <a:t>Voorkomt overfitting</a:t>
            </a:r>
          </a:p>
          <a:p>
            <a:pPr lvl="1"/>
            <a:r>
              <a:rPr lang="nl-NL">
                <a:sym typeface="Symbol" panose="05050102010706020507" pitchFamily="18" charset="2"/>
              </a:rPr>
              <a:t>Als geheel </a:t>
            </a:r>
            <a:r>
              <a:rPr lang="nl-NL" b="1">
                <a:sym typeface="Symbol" panose="05050102010706020507" pitchFamily="18" charset="2"/>
              </a:rPr>
              <a:t>minder variantie</a:t>
            </a:r>
            <a:r>
              <a:rPr lang="nl-NL">
                <a:sym typeface="Symbol" panose="05050102010706020507" pitchFamily="18" charset="2"/>
              </a:rPr>
              <a:t>, ten koste van </a:t>
            </a:r>
            <a:r>
              <a:rPr lang="nl-NL" b="1">
                <a:sym typeface="Symbol" panose="05050102010706020507" pitchFamily="18" charset="2"/>
              </a:rPr>
              <a:t>meer bias </a:t>
            </a:r>
            <a:r>
              <a:rPr lang="nl-NL">
                <a:sym typeface="Symbol" panose="05050102010706020507" pitchFamily="18" charset="2"/>
              </a:rPr>
              <a:t>in de afzonderlijke bomen</a:t>
            </a:r>
          </a:p>
          <a:p>
            <a:pPr lvl="1"/>
            <a:endParaRPr lang="nl-NL"/>
          </a:p>
        </p:txBody>
      </p:sp>
      <p:pic>
        <p:nvPicPr>
          <p:cNvPr id="5122" name="Picture 2" descr="Greenery Forest Nature Path With Sunbeam 4K HD Nature Wallpapers | HD ...">
            <a:extLst>
              <a:ext uri="{FF2B5EF4-FFF2-40B4-BE49-F238E27FC236}">
                <a16:creationId xmlns:a16="http://schemas.microsoft.com/office/drawing/2014/main" id="{610330B1-832C-BA96-33CA-50593BA30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09" y="365125"/>
            <a:ext cx="4848519" cy="272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419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F7EC5-8B71-EC8C-D33B-AA08C5EB9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RandomForest in sklearn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87A38D3-1563-FD02-C248-DAE7E639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267290" cy="2062141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456F65F7-0924-90B3-0583-A4AE48DDB9AC}"/>
              </a:ext>
            </a:extLst>
          </p:cNvPr>
          <p:cNvSpPr/>
          <p:nvPr/>
        </p:nvSpPr>
        <p:spPr>
          <a:xfrm>
            <a:off x="5081046" y="2510807"/>
            <a:ext cx="1621411" cy="3464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8AC016CA-4B73-2396-FF44-417B58AFBC06}"/>
              </a:ext>
            </a:extLst>
          </p:cNvPr>
          <p:cNvSpPr/>
          <p:nvPr/>
        </p:nvSpPr>
        <p:spPr>
          <a:xfrm>
            <a:off x="7947599" y="2796153"/>
            <a:ext cx="2025959" cy="3464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9474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6DD12-00C6-EF2B-C5C2-78777FEE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024"/>
            <a:ext cx="10515600" cy="1325563"/>
          </a:xfrm>
        </p:spPr>
        <p:txBody>
          <a:bodyPr/>
          <a:lstStyle/>
          <a:p>
            <a:r>
              <a:rPr lang="nl-NL"/>
              <a:t>Boosting (1)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DFF3F9-8438-C2D8-7FF5-28338E903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313"/>
            <a:ext cx="10515600" cy="4967926"/>
          </a:xfrm>
        </p:spPr>
        <p:txBody>
          <a:bodyPr>
            <a:normAutofit/>
          </a:bodyPr>
          <a:lstStyle/>
          <a:p>
            <a:r>
              <a:rPr lang="nl-NL"/>
              <a:t>Sequentieel trainen van classifiers</a:t>
            </a:r>
          </a:p>
          <a:p>
            <a:pPr lvl="1"/>
            <a:r>
              <a:rPr lang="nl-NL"/>
              <a:t>Nadeel: niet parallelliseerbaar</a:t>
            </a:r>
          </a:p>
          <a:p>
            <a:r>
              <a:rPr lang="nl-NL"/>
              <a:t>Algoritmes:</a:t>
            </a:r>
          </a:p>
          <a:p>
            <a:pPr lvl="1"/>
            <a:r>
              <a:rPr lang="nl-NL"/>
              <a:t>AdaBoost</a:t>
            </a:r>
          </a:p>
          <a:p>
            <a:pPr lvl="2"/>
            <a:r>
              <a:rPr lang="nl-NL"/>
              <a:t>Fout geclassificeerde instances door het vorige model krijgen hoger gewicht</a:t>
            </a:r>
          </a:p>
          <a:p>
            <a:pPr lvl="1"/>
            <a:r>
              <a:rPr lang="nl-NL"/>
              <a:t>Gradient Boosting</a:t>
            </a:r>
          </a:p>
          <a:p>
            <a:pPr lvl="2"/>
            <a:r>
              <a:rPr lang="nl-NL"/>
              <a:t>Volgende model wordt getraind op de error (y-y_pred) van het vorige</a:t>
            </a:r>
          </a:p>
          <a:p>
            <a:r>
              <a:rPr lang="nl-NL"/>
              <a:t>Learning rate </a:t>
            </a:r>
            <a:r>
              <a:rPr lang="nl-NL">
                <a:sym typeface="Symbol" panose="05050102010706020507" pitchFamily="18" charset="2"/>
              </a:rPr>
              <a:t>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6649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6DD12-00C6-EF2B-C5C2-78777FEE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Boosting (2)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0E8BBBD-95C8-C3A4-1AFE-47A51D5DD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86" y="1453337"/>
            <a:ext cx="9651428" cy="50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10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6DD12-00C6-EF2B-C5C2-78777FEE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Boosting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A22D06-B50E-8FCA-8B03-7BD5A8BC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13" y="1986699"/>
            <a:ext cx="8220173" cy="317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F67C16D5-921C-A5EA-7310-FE050DD592BC}"/>
              </a:ext>
            </a:extLst>
          </p:cNvPr>
          <p:cNvSpPr txBox="1"/>
          <p:nvPr/>
        </p:nvSpPr>
        <p:spPr>
          <a:xfrm>
            <a:off x="2592371" y="5231876"/>
            <a:ext cx="761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/>
              <a:t>AdaBoost met verschillende Learning Rates</a:t>
            </a:r>
          </a:p>
        </p:txBody>
      </p:sp>
    </p:spTree>
    <p:extLst>
      <p:ext uri="{BB962C8B-B14F-4D97-AF65-F5344CB8AC3E}">
        <p14:creationId xmlns:p14="http://schemas.microsoft.com/office/powerpoint/2010/main" val="367961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6DD12-00C6-EF2B-C5C2-78777FEE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Stacking (1)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DFF3F9-8438-C2D8-7FF5-28338E903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Alternatief voor Voting en Bagging/Pasting</a:t>
            </a:r>
          </a:p>
          <a:p>
            <a:r>
              <a:rPr lang="nl-NL"/>
              <a:t>Gebruik geen simpel algoritme zoals Voting…</a:t>
            </a:r>
          </a:p>
          <a:p>
            <a:r>
              <a:rPr lang="nl-NL"/>
              <a:t>…maar gebruik weer een Machine Learning-model!</a:t>
            </a:r>
          </a:p>
          <a:p>
            <a:r>
              <a:rPr lang="nl-NL"/>
              <a:t>Dit model wordt gevoed door de onderliggende classifier-modellen</a:t>
            </a:r>
          </a:p>
          <a:p>
            <a:r>
              <a:rPr lang="nl-NL" i="1"/>
              <a:t>Blender</a:t>
            </a:r>
            <a:r>
              <a:rPr lang="nl-NL"/>
              <a:t> of </a:t>
            </a:r>
            <a:r>
              <a:rPr lang="nl-NL" i="1"/>
              <a:t>Meta learner</a:t>
            </a:r>
          </a:p>
        </p:txBody>
      </p:sp>
    </p:spTree>
    <p:extLst>
      <p:ext uri="{BB962C8B-B14F-4D97-AF65-F5344CB8AC3E}">
        <p14:creationId xmlns:p14="http://schemas.microsoft.com/office/powerpoint/2010/main" val="2632953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6DD12-00C6-EF2B-C5C2-78777FEE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4" y="160256"/>
            <a:ext cx="10515600" cy="1325563"/>
          </a:xfrm>
        </p:spPr>
        <p:txBody>
          <a:bodyPr/>
          <a:lstStyle/>
          <a:p>
            <a:r>
              <a:rPr lang="nl-NL"/>
              <a:t>Stacking (2)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F8E39EE-AAED-D472-FA80-215381315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965" y="465433"/>
            <a:ext cx="6566727" cy="62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57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BF8F43-8641-1471-EEFE-1F50B9E0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Intermezzo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F84E2C-A7AE-8BE7-A5BA-76D700103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Live Notebook over Random Forests</a:t>
            </a:r>
          </a:p>
        </p:txBody>
      </p:sp>
      <p:pic>
        <p:nvPicPr>
          <p:cNvPr id="4" name="Picture 2" descr="Machine Learning with scikit-learn">
            <a:extLst>
              <a:ext uri="{FF2B5EF4-FFF2-40B4-BE49-F238E27FC236}">
                <a16:creationId xmlns:a16="http://schemas.microsoft.com/office/drawing/2014/main" id="{A39F9E5D-8AE8-F9E0-0DB6-6C2AF7E26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22" y="2435807"/>
            <a:ext cx="5583156" cy="37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484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9ED2D5-4CD0-34AB-066D-B026957FFE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1665244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FD1B79-FA9F-AFCD-21BD-6EAC17E88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(Informatie-)entropie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855940-DEE1-C6A2-548B-F8B79711D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De term Entropie komt uit de thermodynamica</a:t>
            </a:r>
          </a:p>
          <a:p>
            <a:r>
              <a:rPr lang="nl-NL"/>
              <a:t>Entropie = wanorde van moleculen</a:t>
            </a:r>
          </a:p>
          <a:p>
            <a:r>
              <a:rPr lang="nl-NL"/>
              <a:t>Entropie = 0 als de moleculen stil liggen en geordend zijn</a:t>
            </a:r>
          </a:p>
          <a:p>
            <a:pPr lvl="1"/>
            <a:r>
              <a:rPr lang="nl-NL"/>
              <a:t>Perfect kristal bij 0 K</a:t>
            </a:r>
          </a:p>
          <a:p>
            <a:r>
              <a:rPr lang="nl-NL"/>
              <a:t>Entropie stijgt als de wanorde toeneemt</a:t>
            </a:r>
          </a:p>
          <a:p>
            <a:pPr lvl="1"/>
            <a:r>
              <a:rPr lang="nl-NL"/>
              <a:t>Heet gas heeft hoge entropie</a:t>
            </a:r>
          </a:p>
        </p:txBody>
      </p:sp>
    </p:spTree>
    <p:extLst>
      <p:ext uri="{BB962C8B-B14F-4D97-AF65-F5344CB8AC3E}">
        <p14:creationId xmlns:p14="http://schemas.microsoft.com/office/powerpoint/2010/main" val="2303787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B4FAC8-5640-F898-A052-9A3377F6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Taalmodellen vóór 2017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CB3C46-1B96-BDD2-78A5-F4E5B3CDE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Recurrent Neural Networks (RNN’s)</a:t>
            </a:r>
          </a:p>
          <a:p>
            <a:r>
              <a:rPr lang="nl-NL"/>
              <a:t>Lijken op de “normale” neurale netwerken die we hebben gezien</a:t>
            </a:r>
          </a:p>
          <a:p>
            <a:r>
              <a:rPr lang="nl-NL"/>
              <a:t>Maar: elk neuron krijgt een extra input</a:t>
            </a:r>
          </a:p>
          <a:p>
            <a:pPr lvl="1"/>
            <a:r>
              <a:rPr lang="nl-NL"/>
              <a:t>Zijn eigen activatie op tijdstip t-1</a:t>
            </a:r>
          </a:p>
          <a:p>
            <a:r>
              <a:rPr lang="nl-NL"/>
              <a:t>Trainen m.b.v. BPTT: BackPropagation Through Time</a:t>
            </a:r>
          </a:p>
        </p:txBody>
      </p:sp>
    </p:spTree>
    <p:extLst>
      <p:ext uri="{BB962C8B-B14F-4D97-AF65-F5344CB8AC3E}">
        <p14:creationId xmlns:p14="http://schemas.microsoft.com/office/powerpoint/2010/main" val="2075861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E5DE2-5D8F-5F2F-786A-10A3BDFE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57735"/>
            <a:ext cx="10515600" cy="1325563"/>
          </a:xfrm>
        </p:spPr>
        <p:txBody>
          <a:bodyPr/>
          <a:lstStyle/>
          <a:p>
            <a:r>
              <a:rPr lang="nl-NL"/>
              <a:t>Recurrent Neural Networks (1)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667EAF3-E494-9CDC-8F9B-5CE6C8E722A9}"/>
              </a:ext>
            </a:extLst>
          </p:cNvPr>
          <p:cNvSpPr txBox="1"/>
          <p:nvPr/>
        </p:nvSpPr>
        <p:spPr>
          <a:xfrm>
            <a:off x="9704109" y="5143066"/>
            <a:ext cx="2281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/>
              <a:t>Ontleend aan A. Géron: Hands-on Machine Learning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9AB6669-87DF-6610-12C4-0ABD909D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04" y="1637658"/>
            <a:ext cx="9327118" cy="44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14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E5DE2-5D8F-5F2F-786A-10A3BDFE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57735"/>
            <a:ext cx="10515600" cy="1325563"/>
          </a:xfrm>
        </p:spPr>
        <p:txBody>
          <a:bodyPr/>
          <a:lstStyle/>
          <a:p>
            <a:r>
              <a:rPr lang="nl-NL"/>
              <a:t>Recurrent Neural Networks (2)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D3E56B9-DF0A-39F3-6605-BB2CC7F01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335" y="1293178"/>
            <a:ext cx="6977330" cy="5234883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667EAF3-E494-9CDC-8F9B-5CE6C8E722A9}"/>
              </a:ext>
            </a:extLst>
          </p:cNvPr>
          <p:cNvSpPr txBox="1"/>
          <p:nvPr/>
        </p:nvSpPr>
        <p:spPr>
          <a:xfrm>
            <a:off x="9756742" y="5604731"/>
            <a:ext cx="2281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/>
              <a:t>Ontleend aan A. Géron: Hands-on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98333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0FB37-037B-BEAE-CB09-22ECC381E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Nadelen van RNN’s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0F3BAE-38C5-73B3-4987-68A7AE738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Exploding/vanishing gradients</a:t>
            </a:r>
          </a:p>
          <a:p>
            <a:pPr lvl="1"/>
            <a:r>
              <a:rPr lang="nl-NL"/>
              <a:t>Technieken als Normalisatie en Dropout kunnen dit oplossen</a:t>
            </a:r>
          </a:p>
          <a:p>
            <a:r>
              <a:rPr lang="nl-NL"/>
              <a:t>Beperkt kortetermijn-geheugen</a:t>
            </a:r>
          </a:p>
          <a:p>
            <a:pPr lvl="1"/>
            <a:r>
              <a:rPr lang="nl-NL"/>
              <a:t>LSTM en GRU lossen dit deels op</a:t>
            </a:r>
          </a:p>
          <a:p>
            <a:r>
              <a:rPr lang="nl-NL"/>
              <a:t>Trainen kost veel tijd</a:t>
            </a:r>
          </a:p>
          <a:p>
            <a:r>
              <a:rPr lang="nl-NL"/>
              <a:t>Niet te parallelliseren</a:t>
            </a:r>
          </a:p>
          <a:p>
            <a:r>
              <a:rPr lang="nl-NL"/>
              <a:t>Niet te </a:t>
            </a:r>
            <a:r>
              <a:rPr lang="nl-NL" i="1"/>
              <a:t>stacken</a:t>
            </a:r>
          </a:p>
        </p:txBody>
      </p:sp>
    </p:spTree>
    <p:extLst>
      <p:ext uri="{BB962C8B-B14F-4D97-AF65-F5344CB8AC3E}">
        <p14:creationId xmlns:p14="http://schemas.microsoft.com/office/powerpoint/2010/main" val="1847597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A6DB3-E16B-6668-826C-C8DCE013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Taalmodellen ná 2017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F80A39-CBD7-887F-2792-720969082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Transformer-architectuur</a:t>
            </a:r>
          </a:p>
          <a:p>
            <a:r>
              <a:rPr lang="nl-NL"/>
              <a:t>2017: Attention Is All You Need (Google Brain)</a:t>
            </a:r>
          </a:p>
          <a:p>
            <a:r>
              <a:rPr lang="nl-NL"/>
              <a:t>Niet recurrent, dus geen last van de nadelen van RNN’s</a:t>
            </a:r>
          </a:p>
          <a:p>
            <a:r>
              <a:rPr lang="nl-NL"/>
              <a:t>Toch context en geheugen door </a:t>
            </a:r>
            <a:r>
              <a:rPr lang="nl-NL" b="1"/>
              <a:t>Positional encoding </a:t>
            </a:r>
            <a:r>
              <a:rPr lang="nl-NL"/>
              <a:t>en </a:t>
            </a:r>
            <a:r>
              <a:rPr lang="nl-NL" b="1"/>
              <a:t>Attention</a:t>
            </a:r>
          </a:p>
          <a:p>
            <a:r>
              <a:rPr lang="nl-NL"/>
              <a:t>Geschikt voor vertalen (NMT), sentiment-analyse, tekstgeneratie etc.</a:t>
            </a:r>
          </a:p>
        </p:txBody>
      </p:sp>
    </p:spTree>
    <p:extLst>
      <p:ext uri="{BB962C8B-B14F-4D97-AF65-F5344CB8AC3E}">
        <p14:creationId xmlns:p14="http://schemas.microsoft.com/office/powerpoint/2010/main" val="19107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FC5D074-2CDF-852F-AAD5-67A908FF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66" y="216816"/>
            <a:ext cx="6819067" cy="642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28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F50E46-7B89-80C2-E0DE-DB910BDF6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89" y="84841"/>
            <a:ext cx="10515600" cy="1325563"/>
          </a:xfrm>
        </p:spPr>
        <p:txBody>
          <a:bodyPr/>
          <a:lstStyle/>
          <a:p>
            <a:r>
              <a:rPr lang="nl-NL"/>
              <a:t>Transformer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54AC999-D625-F528-1C2F-574AD9CA1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26" y="365125"/>
            <a:ext cx="5128547" cy="638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EA575189-E943-A4F6-D8B7-A0C34C1E9CF4}"/>
              </a:ext>
            </a:extLst>
          </p:cNvPr>
          <p:cNvSpPr txBox="1"/>
          <p:nvPr/>
        </p:nvSpPr>
        <p:spPr>
          <a:xfrm>
            <a:off x="7880808" y="6123543"/>
            <a:ext cx="3940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/>
              <a:t>Uit de paper “Attention Is All You Need”</a:t>
            </a:r>
          </a:p>
        </p:txBody>
      </p:sp>
    </p:spTree>
    <p:extLst>
      <p:ext uri="{BB962C8B-B14F-4D97-AF65-F5344CB8AC3E}">
        <p14:creationId xmlns:p14="http://schemas.microsoft.com/office/powerpoint/2010/main" val="741372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2FEA1-D502-73DB-09F0-46C367E2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Encoder-Decoder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E82FAB-1CA7-93B7-FFCD-54C4BE904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Tijdens (pre)training:</a:t>
            </a:r>
          </a:p>
          <a:p>
            <a:pPr lvl="1"/>
            <a:r>
              <a:rPr lang="nl-NL"/>
              <a:t>Gehele input in de </a:t>
            </a:r>
            <a:r>
              <a:rPr lang="nl-NL" b="1"/>
              <a:t>encoder</a:t>
            </a:r>
          </a:p>
          <a:p>
            <a:pPr lvl="1"/>
            <a:r>
              <a:rPr lang="nl-NL"/>
              <a:t>Gewenste output (target) token-voor-token in de </a:t>
            </a:r>
            <a:r>
              <a:rPr lang="nl-NL" b="1"/>
              <a:t>decoder</a:t>
            </a:r>
          </a:p>
          <a:p>
            <a:pPr lvl="2"/>
            <a:r>
              <a:rPr lang="nl-NL"/>
              <a:t>Masking</a:t>
            </a:r>
          </a:p>
          <a:p>
            <a:r>
              <a:rPr lang="nl-NL"/>
              <a:t>Daarna:</a:t>
            </a:r>
          </a:p>
          <a:p>
            <a:pPr lvl="1"/>
            <a:r>
              <a:rPr lang="nl-NL"/>
              <a:t>Gehele input in de </a:t>
            </a:r>
            <a:r>
              <a:rPr lang="nl-NL" b="1"/>
              <a:t>encoder</a:t>
            </a:r>
          </a:p>
          <a:p>
            <a:pPr lvl="1"/>
            <a:r>
              <a:rPr lang="nl-NL"/>
              <a:t>Output tot dan toe in de </a:t>
            </a:r>
            <a:r>
              <a:rPr lang="nl-NL" b="1"/>
              <a:t>decoder</a:t>
            </a:r>
          </a:p>
          <a:p>
            <a:pPr lvl="1"/>
            <a:r>
              <a:rPr lang="nl-NL"/>
              <a:t>Gegenereerde tekst komt token-voor-token uit de </a:t>
            </a:r>
            <a:r>
              <a:rPr lang="nl-NL" i="1"/>
              <a:t>head</a:t>
            </a:r>
            <a:r>
              <a:rPr lang="nl-NL"/>
              <a:t> van de decoder</a:t>
            </a:r>
          </a:p>
        </p:txBody>
      </p:sp>
    </p:spTree>
    <p:extLst>
      <p:ext uri="{BB962C8B-B14F-4D97-AF65-F5344CB8AC3E}">
        <p14:creationId xmlns:p14="http://schemas.microsoft.com/office/powerpoint/2010/main" val="1548281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C4F1C-8DE8-30D4-A10E-20971639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Elementen van de Transformer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4AD030-05DD-4666-7628-E57454649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/>
              <a:t>Embedding</a:t>
            </a:r>
          </a:p>
          <a:p>
            <a:pPr lvl="1"/>
            <a:r>
              <a:rPr lang="nl-NL"/>
              <a:t>Tokens (woorden of woorddelen) omgezet in vectoren</a:t>
            </a:r>
          </a:p>
          <a:p>
            <a:r>
              <a:rPr lang="nl-NL"/>
              <a:t>Positional encoding</a:t>
            </a:r>
          </a:p>
          <a:p>
            <a:pPr lvl="1"/>
            <a:r>
              <a:rPr lang="nl-NL"/>
              <a:t>Vector die de positie in de zin codeert</a:t>
            </a:r>
          </a:p>
          <a:p>
            <a:r>
              <a:rPr lang="nl-NL"/>
              <a:t>Multi-head Attention</a:t>
            </a:r>
          </a:p>
          <a:p>
            <a:pPr lvl="1"/>
            <a:r>
              <a:rPr lang="nl-NL"/>
              <a:t>Andere relevante woorden in de input en/of output meer gewicht geven</a:t>
            </a:r>
          </a:p>
          <a:p>
            <a:r>
              <a:rPr lang="nl-NL"/>
              <a:t>Masked Multi-head Attention</a:t>
            </a:r>
          </a:p>
          <a:p>
            <a:pPr lvl="1"/>
            <a:r>
              <a:rPr lang="nl-NL"/>
              <a:t>Idem, maar alleen de woorden die al gezien zijn</a:t>
            </a:r>
          </a:p>
          <a:p>
            <a:r>
              <a:rPr lang="nl-NL"/>
              <a:t>Feed Forward</a:t>
            </a:r>
          </a:p>
          <a:p>
            <a:pPr lvl="1"/>
            <a:r>
              <a:rPr lang="nl-NL"/>
              <a:t>Niet-lineaire transformatie van de input</a:t>
            </a:r>
          </a:p>
        </p:txBody>
      </p:sp>
    </p:spTree>
    <p:extLst>
      <p:ext uri="{BB962C8B-B14F-4D97-AF65-F5344CB8AC3E}">
        <p14:creationId xmlns:p14="http://schemas.microsoft.com/office/powerpoint/2010/main" val="4020140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5CA57-2C86-880A-7085-7AA67015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Zelf mee aan de slag?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929B48-E69B-1771-8F8C-32C0D19D6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Keras en Natural Language Processing</a:t>
            </a:r>
          </a:p>
          <a:p>
            <a:pPr lvl="1"/>
            <a:r>
              <a:rPr lang="nl-NL">
                <a:hlinkClick r:id="rId2"/>
              </a:rPr>
              <a:t>https://keras.io/api/keras_nlp/</a:t>
            </a:r>
            <a:endParaRPr lang="nl-NL"/>
          </a:p>
          <a:p>
            <a:r>
              <a:rPr lang="nl-NL"/>
              <a:t>Hugging Face</a:t>
            </a:r>
          </a:p>
          <a:p>
            <a:pPr lvl="1"/>
            <a:r>
              <a:rPr lang="nl-NL">
                <a:hlinkClick r:id="rId3"/>
              </a:rPr>
              <a:t>https://huggingface.co/models</a:t>
            </a:r>
            <a:endParaRPr lang="nl-NL"/>
          </a:p>
          <a:p>
            <a:pPr lvl="1"/>
            <a:endParaRPr lang="nl-NL"/>
          </a:p>
          <a:p>
            <a:r>
              <a:rPr lang="nl-NL"/>
              <a:t>Voorbeeld van een ‘question answering’ Keras/HF-model op Colab</a:t>
            </a:r>
          </a:p>
        </p:txBody>
      </p:sp>
    </p:spTree>
    <p:extLst>
      <p:ext uri="{BB962C8B-B14F-4D97-AF65-F5344CB8AC3E}">
        <p14:creationId xmlns:p14="http://schemas.microsoft.com/office/powerpoint/2010/main" val="1502450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39964E-50F1-7F20-D0D6-505243B9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Informatie-entropie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3232B1-6A70-3FDA-D379-BBCAD9187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nl-NL"/>
              <a:t>Informatietheorie van Claude Shannon</a:t>
            </a:r>
          </a:p>
          <a:p>
            <a:r>
              <a:rPr lang="nl-NL"/>
              <a:t>Entropie = gemiddelde informatie-inhoud van een bericht</a:t>
            </a:r>
          </a:p>
          <a:p>
            <a:r>
              <a:rPr lang="nl-NL"/>
              <a:t>Entropie = 0 als alle berichten hetzelfde zijn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69FC87-D14C-A09B-A36C-15BA41B6F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4030"/>
            <a:ext cx="1706458" cy="240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{\displaystyle H=-\sum _{i}p_{i}\log _{2}(p_{i})}">
            <a:extLst>
              <a:ext uri="{FF2B5EF4-FFF2-40B4-BE49-F238E27FC236}">
                <a16:creationId xmlns:a16="http://schemas.microsoft.com/office/drawing/2014/main" id="{23437F2D-6C37-536E-1BE2-BB99BC7718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41942" y="3276600"/>
            <a:ext cx="1706458" cy="170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C3B8BC1-77A6-0DCD-BB89-85FA4BAB7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876" y="3739610"/>
            <a:ext cx="4423234" cy="114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5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C33BDF-7DF0-2947-B1C0-49CD88A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Einde van de cursus Machine Learning…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23CE67-36A9-3FFB-B971-98F84D5F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7829" cy="4351338"/>
          </a:xfrm>
        </p:spPr>
        <p:txBody>
          <a:bodyPr/>
          <a:lstStyle/>
          <a:p>
            <a:r>
              <a:rPr lang="nl-NL"/>
              <a:t>Vragen over de stof?</a:t>
            </a:r>
          </a:p>
          <a:p>
            <a:r>
              <a:rPr lang="nl-NL"/>
              <a:t>Over de eindopdracht?</a:t>
            </a:r>
          </a:p>
          <a:p>
            <a:endParaRPr lang="nl-NL"/>
          </a:p>
          <a:p>
            <a:r>
              <a:rPr lang="nl-NL"/>
              <a:t>Feedback!</a:t>
            </a:r>
          </a:p>
          <a:p>
            <a:pPr lvl="1"/>
            <a:r>
              <a:rPr lang="nl-NL"/>
              <a:t>Wat kan beter?</a:t>
            </a:r>
          </a:p>
          <a:p>
            <a:pPr lvl="1"/>
            <a:r>
              <a:rPr lang="nl-NL"/>
              <a:t>Wat moet blijven?</a:t>
            </a:r>
          </a:p>
          <a:p>
            <a:pPr lvl="1"/>
            <a:r>
              <a:rPr lang="nl-NL"/>
              <a:t>Wat kan er weg?</a:t>
            </a:r>
          </a:p>
          <a:p>
            <a:pPr lvl="1"/>
            <a:r>
              <a:rPr lang="nl-NL"/>
              <a:t>Wat moet er minder in?</a:t>
            </a:r>
          </a:p>
          <a:p>
            <a:pPr lvl="1"/>
            <a:r>
              <a:rPr lang="nl-NL"/>
              <a:t>Wat moet er meer in?</a:t>
            </a:r>
          </a:p>
        </p:txBody>
      </p:sp>
      <p:pic>
        <p:nvPicPr>
          <p:cNvPr id="3074" name="Picture 2" descr="Ilustración de Poca Emoción Robot Llorando y más Vectores Libres de ...">
            <a:extLst>
              <a:ext uri="{FF2B5EF4-FFF2-40B4-BE49-F238E27FC236}">
                <a16:creationId xmlns:a16="http://schemas.microsoft.com/office/drawing/2014/main" id="{290BCB93-76CD-2730-FDF9-2C4C6F743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295" y="1452563"/>
            <a:ext cx="33051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Entropy"/>
          <p:cNvSpPr txBox="1">
            <a:spLocks noGrp="1"/>
          </p:cNvSpPr>
          <p:nvPr>
            <p:ph type="title" idx="4294967295"/>
          </p:nvPr>
        </p:nvSpPr>
        <p:spPr>
          <a:xfrm>
            <a:off x="853994" y="335778"/>
            <a:ext cx="8239126" cy="537436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 defTabSz="1369804">
              <a:defRPr sz="4740" spc="-94"/>
            </a:lvl1pPr>
          </a:lstStyle>
          <a:p>
            <a:r>
              <a:t>Entrop</a:t>
            </a:r>
            <a:r>
              <a:rPr lang="nl-NL"/>
              <a:t>ie</a:t>
            </a:r>
            <a:endParaRPr/>
          </a:p>
        </p:txBody>
      </p:sp>
      <p:sp>
        <p:nvSpPr>
          <p:cNvPr id="177" name="The amount of surprise of an event:"/>
          <p:cNvSpPr txBox="1"/>
          <p:nvPr/>
        </p:nvSpPr>
        <p:spPr>
          <a:xfrm>
            <a:off x="964146" y="1017090"/>
            <a:ext cx="10263707" cy="369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lnSpc>
                <a:spcPct val="90000"/>
              </a:lnSpc>
              <a:spcBef>
                <a:spcPts val="3200"/>
              </a:spcBef>
              <a:defRPr sz="3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nl-NL" sz="2391"/>
              <a:t>(Ook) te begrijpen als de mate van verrassing of informatie die een uitkomst geeft</a:t>
            </a:r>
            <a:r>
              <a:rPr sz="2391"/>
              <a:t>:</a:t>
            </a:r>
          </a:p>
        </p:txBody>
      </p:sp>
      <p:pic>
        <p:nvPicPr>
          <p:cNvPr id="178" name="iu.jpg" descr="iu.jpg"/>
          <p:cNvPicPr>
            <a:picLocks noChangeAspect="1"/>
          </p:cNvPicPr>
          <p:nvPr/>
        </p:nvPicPr>
        <p:blipFill>
          <a:blip r:embed="rId2"/>
          <a:srcRect l="4611" t="17659" r="4477" b="17350"/>
          <a:stretch>
            <a:fillRect/>
          </a:stretch>
        </p:blipFill>
        <p:spPr>
          <a:xfrm>
            <a:off x="3028774" y="1799272"/>
            <a:ext cx="1475976" cy="1489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0" h="21439" extrusionOk="0">
                <a:moveTo>
                  <a:pt x="9337" y="8"/>
                </a:moveTo>
                <a:cubicBezTo>
                  <a:pt x="6973" y="108"/>
                  <a:pt x="4691" y="1120"/>
                  <a:pt x="2932" y="2989"/>
                </a:cubicBezTo>
                <a:cubicBezTo>
                  <a:pt x="1596" y="4409"/>
                  <a:pt x="767" y="5924"/>
                  <a:pt x="241" y="7895"/>
                </a:cubicBezTo>
                <a:cubicBezTo>
                  <a:pt x="33" y="8674"/>
                  <a:pt x="0" y="9050"/>
                  <a:pt x="0" y="10727"/>
                </a:cubicBezTo>
                <a:cubicBezTo>
                  <a:pt x="0" y="12404"/>
                  <a:pt x="33" y="12777"/>
                  <a:pt x="241" y="13556"/>
                </a:cubicBezTo>
                <a:cubicBezTo>
                  <a:pt x="970" y="16285"/>
                  <a:pt x="2520" y="18528"/>
                  <a:pt x="4654" y="19928"/>
                </a:cubicBezTo>
                <a:cubicBezTo>
                  <a:pt x="5536" y="20506"/>
                  <a:pt x="7135" y="21163"/>
                  <a:pt x="8124" y="21354"/>
                </a:cubicBezTo>
                <a:cubicBezTo>
                  <a:pt x="9042" y="21531"/>
                  <a:pt x="11294" y="21419"/>
                  <a:pt x="12240" y="21149"/>
                </a:cubicBezTo>
                <a:cubicBezTo>
                  <a:pt x="18613" y="19328"/>
                  <a:pt x="21600" y="11361"/>
                  <a:pt x="18226" y="5179"/>
                </a:cubicBezTo>
                <a:cubicBezTo>
                  <a:pt x="17523" y="3891"/>
                  <a:pt x="15908" y="2147"/>
                  <a:pt x="14789" y="1463"/>
                </a:cubicBezTo>
                <a:cubicBezTo>
                  <a:pt x="13063" y="408"/>
                  <a:pt x="11176" y="-69"/>
                  <a:pt x="9337" y="8"/>
                </a:cubicBezTo>
                <a:close/>
              </a:path>
            </a:pathLst>
          </a:custGeom>
          <a:ln w="3175">
            <a:miter lim="400000"/>
          </a:ln>
        </p:spPr>
      </p:pic>
      <p:sp>
        <p:nvSpPr>
          <p:cNvPr id="179" name="P(G): probability that coin lands face up"/>
          <p:cNvSpPr txBox="1"/>
          <p:nvPr/>
        </p:nvSpPr>
        <p:spPr>
          <a:xfrm>
            <a:off x="5424873" y="1911251"/>
            <a:ext cx="3854415" cy="369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lnSpc>
                <a:spcPct val="90000"/>
              </a:lnSpc>
              <a:spcBef>
                <a:spcPts val="2250"/>
              </a:spcBef>
              <a:defRPr sz="3400">
                <a:latin typeface="Calibri"/>
                <a:ea typeface="Calibri"/>
                <a:cs typeface="Calibri"/>
                <a:sym typeface="Calibri"/>
              </a:defRPr>
            </a:pPr>
            <a:r>
              <a:rPr sz="2391" b="1"/>
              <a:t>P(G)</a:t>
            </a:r>
            <a:r>
              <a:rPr sz="2391"/>
              <a:t>: </a:t>
            </a:r>
            <a:r>
              <a:rPr lang="nl-NL" sz="2391"/>
              <a:t>kans op kop</a:t>
            </a:r>
            <a:endParaRPr sz="2391"/>
          </a:p>
        </p:txBody>
      </p:sp>
      <p:sp>
        <p:nvSpPr>
          <p:cNvPr id="180" name="H(G): the information gained by witnessing a face up coin"/>
          <p:cNvSpPr txBox="1"/>
          <p:nvPr/>
        </p:nvSpPr>
        <p:spPr>
          <a:xfrm>
            <a:off x="5424873" y="2849755"/>
            <a:ext cx="4260007" cy="7007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lnSpc>
                <a:spcPct val="90000"/>
              </a:lnSpc>
              <a:spcBef>
                <a:spcPts val="2250"/>
              </a:spcBef>
              <a:defRPr sz="3400">
                <a:latin typeface="Calibri"/>
                <a:ea typeface="Calibri"/>
                <a:cs typeface="Calibri"/>
                <a:sym typeface="Calibri"/>
              </a:defRPr>
            </a:pPr>
            <a:r>
              <a:rPr sz="2391" b="1"/>
              <a:t>H(G)</a:t>
            </a:r>
            <a:r>
              <a:rPr sz="2391"/>
              <a:t>: </a:t>
            </a:r>
            <a:r>
              <a:rPr lang="nl-NL" sz="2391"/>
              <a:t>informatie die je wint als de munt op kop terechtkomt</a:t>
            </a:r>
            <a:endParaRPr sz="239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Vergelijking"/>
              <p:cNvSpPr txBox="1"/>
              <p:nvPr/>
            </p:nvSpPr>
            <p:spPr>
              <a:xfrm>
                <a:off x="3892103" y="4773605"/>
                <a:ext cx="4217950" cy="5193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nl-NL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1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103" y="4773605"/>
                <a:ext cx="4217950" cy="51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Vergelijking"/>
              <p:cNvSpPr txBox="1"/>
              <p:nvPr/>
            </p:nvSpPr>
            <p:spPr>
              <a:xfrm>
                <a:off x="3892103" y="5817551"/>
                <a:ext cx="4217950" cy="5193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nl-NL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2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103" y="5817551"/>
                <a:ext cx="4217950" cy="519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 advAuto="0"/>
      <p:bldP spid="180" grpId="0" animBg="1" advAuto="0"/>
      <p:bldP spid="181" grpId="0" animBg="1" advAuto="0"/>
      <p:bldP spid="182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epeer"/>
          <p:cNvGrpSpPr/>
          <p:nvPr/>
        </p:nvGrpSpPr>
        <p:grpSpPr>
          <a:xfrm>
            <a:off x="2318558" y="441648"/>
            <a:ext cx="7526429" cy="1439777"/>
            <a:chOff x="0" y="-245784"/>
            <a:chExt cx="10704253" cy="2047681"/>
          </a:xfrm>
        </p:grpSpPr>
        <p:sp>
          <p:nvSpPr>
            <p:cNvPr id="184" name="It is possible to add two entropies of two unrelated events"/>
            <p:cNvSpPr txBox="1"/>
            <p:nvPr/>
          </p:nvSpPr>
          <p:spPr>
            <a:xfrm>
              <a:off x="0" y="-245784"/>
              <a:ext cx="10505425" cy="99655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3200"/>
                </a:spcBef>
                <a:defRPr sz="3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lang="nl-NL" sz="2391"/>
                <a:t>Entropieën van twee niet-samenhangende gebeurtenissen mag je </a:t>
              </a:r>
              <a:r>
                <a:rPr lang="nl-NL" sz="2391" b="1"/>
                <a:t>optellen</a:t>
              </a:r>
              <a:endParaRPr sz="2391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Vergelijking"/>
                <p:cNvSpPr txBox="1"/>
                <p:nvPr/>
              </p:nvSpPr>
              <p:spPr>
                <a:xfrm>
                  <a:off x="3275667" y="1063234"/>
                  <a:ext cx="7428586" cy="7386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ar-AE" sz="337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ar-AE" sz="337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3375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5667" y="1063234"/>
                  <a:ext cx="7428586" cy="7386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9" name="Groepeer"/>
          <p:cNvGrpSpPr/>
          <p:nvPr/>
        </p:nvGrpSpPr>
        <p:grpSpPr>
          <a:xfrm>
            <a:off x="2318558" y="2148233"/>
            <a:ext cx="7173833" cy="1756407"/>
            <a:chOff x="0" y="-230733"/>
            <a:chExt cx="10202784" cy="2497998"/>
          </a:xfrm>
        </p:grpSpPr>
        <p:sp>
          <p:nvSpPr>
            <p:cNvPr id="187" name="The change of two unrelated events occurring together is given by"/>
            <p:cNvSpPr txBox="1"/>
            <p:nvPr/>
          </p:nvSpPr>
          <p:spPr>
            <a:xfrm>
              <a:off x="0" y="-230733"/>
              <a:ext cx="9940095" cy="146747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3200"/>
                </a:spcBef>
                <a:defRPr sz="3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lang="nl-NL" sz="2391"/>
                <a:t>De kans dat twee niet-samenhangende gebeurtenissen  tegelijk optreden, wordt gegeven door een </a:t>
              </a:r>
              <a:r>
                <a:rPr lang="nl-NL" sz="2391" b="1"/>
                <a:t>vermenigvuldiging</a:t>
              </a:r>
              <a:endParaRPr sz="2391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Vergelijking"/>
                <p:cNvSpPr txBox="1"/>
                <p:nvPr/>
              </p:nvSpPr>
              <p:spPr>
                <a:xfrm>
                  <a:off x="3275668" y="1528602"/>
                  <a:ext cx="6927116" cy="7386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ar-AE" sz="337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337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)⋅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3375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8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5668" y="1528602"/>
                  <a:ext cx="6927116" cy="738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2" name="Groepeer"/>
          <p:cNvGrpSpPr/>
          <p:nvPr/>
        </p:nvGrpSpPr>
        <p:grpSpPr>
          <a:xfrm>
            <a:off x="2318558" y="4440697"/>
            <a:ext cx="7932879" cy="1590849"/>
            <a:chOff x="0" y="4727"/>
            <a:chExt cx="11282314" cy="2262538"/>
          </a:xfrm>
        </p:grpSpPr>
        <p:sp>
          <p:nvSpPr>
            <p:cNvPr id="190" name="To go from multiplication to addition, we use a logarithm, since"/>
            <p:cNvSpPr txBox="1"/>
            <p:nvPr/>
          </p:nvSpPr>
          <p:spPr>
            <a:xfrm>
              <a:off x="0" y="4727"/>
              <a:ext cx="10655649" cy="99655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3200"/>
                </a:spcBef>
                <a:defRPr sz="3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lang="nl-NL" sz="2391"/>
                <a:t>Om van vermenigvuldiging naar optelling te gaan, maken we gebruik van logaritmes:</a:t>
              </a:r>
              <a:endParaRPr sz="239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Vergelijking"/>
                <p:cNvSpPr txBox="1"/>
                <p:nvPr/>
              </p:nvSpPr>
              <p:spPr>
                <a:xfrm>
                  <a:off x="3280033" y="1528602"/>
                  <a:ext cx="8002281" cy="7386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3375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nl-NL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nl-NL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nl-NL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3375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1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033" y="1528602"/>
                  <a:ext cx="8002281" cy="738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Vergelijking"/>
              <p:cNvSpPr txBox="1"/>
              <p:nvPr/>
            </p:nvSpPr>
            <p:spPr>
              <a:xfrm>
                <a:off x="4156972" y="789884"/>
                <a:ext cx="4217950" cy="5193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nl-NL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4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972" y="789884"/>
                <a:ext cx="4217950" cy="5193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8" name="Groepeer"/>
          <p:cNvGrpSpPr/>
          <p:nvPr/>
        </p:nvGrpSpPr>
        <p:grpSpPr>
          <a:xfrm>
            <a:off x="1216059" y="2584820"/>
            <a:ext cx="8168986" cy="403069"/>
            <a:chOff x="0" y="-38594"/>
            <a:chExt cx="9601854" cy="573251"/>
          </a:xfrm>
        </p:grpSpPr>
        <p:sp>
          <p:nvSpPr>
            <p:cNvPr id="195" name="But we want"/>
            <p:cNvSpPr/>
            <p:nvPr/>
          </p:nvSpPr>
          <p:spPr>
            <a:xfrm>
              <a:off x="0" y="-10323"/>
              <a:ext cx="6754275" cy="525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3200"/>
                </a:spcBef>
                <a:defRPr sz="3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lang="nl-NL" sz="2391"/>
                <a:t>Maar we willen dat</a:t>
              </a:r>
              <a:endParaRPr sz="239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Vergelijking"/>
                <p:cNvSpPr txBox="1"/>
                <p:nvPr/>
              </p:nvSpPr>
              <p:spPr>
                <a:xfrm>
                  <a:off x="2705412" y="-38594"/>
                  <a:ext cx="2006886" cy="5539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253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nl-NL" sz="253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NL" sz="253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nl-NL" sz="253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)≥</m:t>
                        </m:r>
                        <m:r>
                          <a:rPr lang="nl-NL" sz="253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nl-NL" sz="253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5412" y="-38594"/>
                  <a:ext cx="2006886" cy="553905"/>
                </a:xfrm>
                <a:prstGeom prst="rect">
                  <a:avLst/>
                </a:prstGeom>
                <a:blipFill>
                  <a:blip r:embed="rId3"/>
                  <a:stretch>
                    <a:fillRect b="-3593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7" name=", therefore"/>
            <p:cNvSpPr/>
            <p:nvPr/>
          </p:nvSpPr>
          <p:spPr>
            <a:xfrm>
              <a:off x="4461663" y="9023"/>
              <a:ext cx="5140191" cy="525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3200"/>
                </a:spcBef>
                <a:defRPr sz="3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391"/>
                <a:t>, </a:t>
              </a:r>
              <a:r>
                <a:rPr lang="nl-NL" sz="2391"/>
                <a:t>daarom</a:t>
              </a:r>
              <a:endParaRPr sz="239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Vergelijking"/>
              <p:cNvSpPr txBox="1"/>
              <p:nvPr/>
            </p:nvSpPr>
            <p:spPr>
              <a:xfrm>
                <a:off x="4156972" y="3824858"/>
                <a:ext cx="3496855" cy="5193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nl-NL" sz="33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33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nl-NL" sz="3375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nl-NL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9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972" y="3824858"/>
                <a:ext cx="3496855" cy="519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2" name="Groepeer"/>
          <p:cNvGrpSpPr/>
          <p:nvPr/>
        </p:nvGrpSpPr>
        <p:grpSpPr>
          <a:xfrm>
            <a:off x="6319511" y="4223745"/>
            <a:ext cx="3603259" cy="1742540"/>
            <a:chOff x="-2" y="-1"/>
            <a:chExt cx="5124633" cy="2478278"/>
          </a:xfrm>
        </p:grpSpPr>
        <p:sp>
          <p:nvSpPr>
            <p:cNvPr id="200" name="Lijn"/>
            <p:cNvSpPr/>
            <p:nvPr/>
          </p:nvSpPr>
          <p:spPr>
            <a:xfrm flipH="1" flipV="1">
              <a:off x="-2" y="-1"/>
              <a:ext cx="2274137" cy="1514228"/>
            </a:xfrm>
            <a:prstGeom prst="line">
              <a:avLst/>
            </a:prstGeom>
            <a:noFill/>
            <a:ln w="63500" cap="flat">
              <a:solidFill>
                <a:srgbClr val="F272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>
                  <a:solidFill>
                    <a:srgbClr val="5E5E5E"/>
                  </a:solidFill>
                </a:defRPr>
              </a:pPr>
              <a:endParaRPr sz="1266"/>
            </a:p>
          </p:txBody>
        </p:sp>
        <p:sp>
          <p:nvSpPr>
            <p:cNvPr id="201" name="We use 2 as the base for our logarithm, hence lg"/>
            <p:cNvSpPr/>
            <p:nvPr/>
          </p:nvSpPr>
          <p:spPr>
            <a:xfrm rot="20758788">
              <a:off x="716907" y="1380723"/>
              <a:ext cx="4407724" cy="1097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056"/>
            </a:solidFill>
            <a:ln w="25400" cap="flat">
              <a:solidFill>
                <a:srgbClr val="F272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5016" tIns="125016" rIns="125016" bIns="125016" numCol="1" anchor="ctr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687">
                  <a:solidFill>
                    <a:schemeClr val="tx1"/>
                  </a:solidFill>
                </a:rPr>
                <a:t>We </a:t>
              </a:r>
              <a:r>
                <a:rPr lang="nl-NL" sz="1687">
                  <a:solidFill>
                    <a:schemeClr val="tx1"/>
                  </a:solidFill>
                </a:rPr>
                <a:t>gebruiken basis 2 voor onze logs, daarom:</a:t>
              </a:r>
              <a:r>
                <a:rPr sz="1687">
                  <a:solidFill>
                    <a:schemeClr val="tx1"/>
                  </a:solidFill>
                </a:rPr>
                <a:t> lg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 advAuto="0"/>
      <p:bldP spid="198" grpId="0" advAuto="0"/>
      <p:bldP spid="199" grpId="0" animBg="1" advAuto="0"/>
      <p:bldP spid="202" grpId="0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2FAD444-7F94-C1C2-8A76-C8AF4BDC7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929379"/>
            <a:ext cx="6096000" cy="329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B25B0453-2310-ABB5-94A8-E5711E4F8503}"/>
                  </a:ext>
                </a:extLst>
              </p:cNvPr>
              <p:cNvSpPr txBox="1"/>
              <p:nvPr/>
            </p:nvSpPr>
            <p:spPr>
              <a:xfrm>
                <a:off x="2177591" y="1904214"/>
                <a:ext cx="73717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3600">
                    <a:solidFill>
                      <a:schemeClr val="tx1"/>
                    </a:solidFill>
                  </a:rPr>
                  <a:t>Daarom: </a:t>
                </a:r>
                <a14:m>
                  <m:oMath xmlns:m="http://schemas.openxmlformats.org/officeDocument/2006/math">
                    <m:r>
                      <a:rPr lang="nl-NL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nl-NL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nl-NL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nl-NL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nl-NL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nl-NL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nl-NL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nl-NL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nl-NL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nl-NL" sz="3600"/>
              </a:p>
            </p:txBody>
          </p:sp>
        </mc:Choice>
        <mc:Fallback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B25B0453-2310-ABB5-94A8-E5711E4F8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591" y="1904214"/>
                <a:ext cx="7371761" cy="646331"/>
              </a:xfrm>
              <a:prstGeom prst="rect">
                <a:avLst/>
              </a:prstGeom>
              <a:blipFill>
                <a:blip r:embed="rId3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Vergelijking">
                <a:extLst>
                  <a:ext uri="{FF2B5EF4-FFF2-40B4-BE49-F238E27FC236}">
                    <a16:creationId xmlns:a16="http://schemas.microsoft.com/office/drawing/2014/main" id="{92806443-3E44-CBB7-298A-21558935FD8A}"/>
                  </a:ext>
                </a:extLst>
              </p:cNvPr>
              <p:cNvSpPr txBox="1"/>
              <p:nvPr/>
            </p:nvSpPr>
            <p:spPr>
              <a:xfrm>
                <a:off x="3987025" y="376459"/>
                <a:ext cx="4217950" cy="5193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nl-NL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Vergelijking">
                <a:extLst>
                  <a:ext uri="{FF2B5EF4-FFF2-40B4-BE49-F238E27FC236}">
                    <a16:creationId xmlns:a16="http://schemas.microsoft.com/office/drawing/2014/main" id="{92806443-3E44-CBB7-298A-21558935F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25" y="376459"/>
                <a:ext cx="4217950" cy="519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Vergelijking">
                <a:extLst>
                  <a:ext uri="{FF2B5EF4-FFF2-40B4-BE49-F238E27FC236}">
                    <a16:creationId xmlns:a16="http://schemas.microsoft.com/office/drawing/2014/main" id="{3F68377C-FD88-5BA0-43C1-761837373662}"/>
                  </a:ext>
                </a:extLst>
              </p:cNvPr>
              <p:cNvSpPr txBox="1"/>
              <p:nvPr/>
            </p:nvSpPr>
            <p:spPr>
              <a:xfrm>
                <a:off x="3987025" y="962746"/>
                <a:ext cx="4217950" cy="5193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nl-NL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Vergelijking">
                <a:extLst>
                  <a:ext uri="{FF2B5EF4-FFF2-40B4-BE49-F238E27FC236}">
                    <a16:creationId xmlns:a16="http://schemas.microsoft.com/office/drawing/2014/main" id="{3F68377C-FD88-5BA0-43C1-761837373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25" y="962746"/>
                <a:ext cx="4217950" cy="51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kstvak 4">
            <a:extLst>
              <a:ext uri="{FF2B5EF4-FFF2-40B4-BE49-F238E27FC236}">
                <a16:creationId xmlns:a16="http://schemas.microsoft.com/office/drawing/2014/main" id="{B10C625A-922A-F6E1-D401-DB0791780685}"/>
              </a:ext>
            </a:extLst>
          </p:cNvPr>
          <p:cNvSpPr txBox="1"/>
          <p:nvPr/>
        </p:nvSpPr>
        <p:spPr>
          <a:xfrm>
            <a:off x="9275975" y="5852522"/>
            <a:ext cx="185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/>
              <a:t>Bron: mdpi.com</a:t>
            </a:r>
          </a:p>
        </p:txBody>
      </p:sp>
    </p:spTree>
    <p:extLst>
      <p:ext uri="{BB962C8B-B14F-4D97-AF65-F5344CB8AC3E}">
        <p14:creationId xmlns:p14="http://schemas.microsoft.com/office/powerpoint/2010/main" val="354402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4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u.jpg" descr="iu.jpg"/>
          <p:cNvPicPr>
            <a:picLocks noChangeAspect="1"/>
          </p:cNvPicPr>
          <p:nvPr/>
        </p:nvPicPr>
        <p:blipFill>
          <a:blip r:embed="rId2"/>
          <a:srcRect l="4611" t="17659" r="4477" b="17350"/>
          <a:stretch>
            <a:fillRect/>
          </a:stretch>
        </p:blipFill>
        <p:spPr>
          <a:xfrm>
            <a:off x="2419291" y="1090282"/>
            <a:ext cx="1475977" cy="1489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0" h="21439" extrusionOk="0">
                <a:moveTo>
                  <a:pt x="9337" y="8"/>
                </a:moveTo>
                <a:cubicBezTo>
                  <a:pt x="6973" y="108"/>
                  <a:pt x="4691" y="1120"/>
                  <a:pt x="2932" y="2989"/>
                </a:cubicBezTo>
                <a:cubicBezTo>
                  <a:pt x="1596" y="4409"/>
                  <a:pt x="767" y="5924"/>
                  <a:pt x="241" y="7895"/>
                </a:cubicBezTo>
                <a:cubicBezTo>
                  <a:pt x="33" y="8674"/>
                  <a:pt x="0" y="9050"/>
                  <a:pt x="0" y="10727"/>
                </a:cubicBezTo>
                <a:cubicBezTo>
                  <a:pt x="0" y="12404"/>
                  <a:pt x="33" y="12777"/>
                  <a:pt x="241" y="13556"/>
                </a:cubicBezTo>
                <a:cubicBezTo>
                  <a:pt x="970" y="16285"/>
                  <a:pt x="2520" y="18528"/>
                  <a:pt x="4654" y="19928"/>
                </a:cubicBezTo>
                <a:cubicBezTo>
                  <a:pt x="5536" y="20506"/>
                  <a:pt x="7135" y="21163"/>
                  <a:pt x="8124" y="21354"/>
                </a:cubicBezTo>
                <a:cubicBezTo>
                  <a:pt x="9042" y="21531"/>
                  <a:pt x="11294" y="21419"/>
                  <a:pt x="12240" y="21149"/>
                </a:cubicBezTo>
                <a:cubicBezTo>
                  <a:pt x="18613" y="19328"/>
                  <a:pt x="21600" y="11361"/>
                  <a:pt x="18226" y="5179"/>
                </a:cubicBezTo>
                <a:cubicBezTo>
                  <a:pt x="17523" y="3891"/>
                  <a:pt x="15908" y="2147"/>
                  <a:pt x="14789" y="1463"/>
                </a:cubicBezTo>
                <a:cubicBezTo>
                  <a:pt x="13063" y="408"/>
                  <a:pt x="11176" y="-69"/>
                  <a:pt x="9337" y="8"/>
                </a:cubicBezTo>
                <a:close/>
              </a:path>
            </a:pathLst>
          </a:custGeom>
          <a:ln w="3175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Vergelijking"/>
              <p:cNvSpPr txBox="1"/>
              <p:nvPr/>
            </p:nvSpPr>
            <p:spPr>
              <a:xfrm>
                <a:off x="4840981" y="1832606"/>
                <a:ext cx="1825051" cy="5193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nl-NL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5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981" y="1832606"/>
                <a:ext cx="1825051" cy="51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A = coin lands on heads…"/>
          <p:cNvSpPr txBox="1"/>
          <p:nvPr/>
        </p:nvSpPr>
        <p:spPr>
          <a:xfrm>
            <a:off x="4861777" y="425900"/>
            <a:ext cx="4749100" cy="99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lnSpc>
                <a:spcPct val="90000"/>
              </a:lnSpc>
              <a:spcBef>
                <a:spcPts val="2250"/>
              </a:spcBef>
              <a:defRPr sz="3400">
                <a:latin typeface="Calibri"/>
                <a:ea typeface="Calibri"/>
                <a:cs typeface="Calibri"/>
                <a:sym typeface="Calibri"/>
              </a:defRPr>
            </a:pPr>
            <a:r>
              <a:rPr sz="2391"/>
              <a:t>A = </a:t>
            </a:r>
            <a:r>
              <a:rPr lang="nl-NL" sz="2391"/>
              <a:t>munt landt op kop</a:t>
            </a:r>
            <a:endParaRPr sz="2391"/>
          </a:p>
          <a:p>
            <a:pPr>
              <a:lnSpc>
                <a:spcPct val="90000"/>
              </a:lnSpc>
              <a:spcBef>
                <a:spcPts val="2250"/>
              </a:spcBef>
              <a:defRPr sz="3400">
                <a:latin typeface="Calibri"/>
                <a:ea typeface="Calibri"/>
                <a:cs typeface="Calibri"/>
                <a:sym typeface="Calibri"/>
              </a:defRPr>
            </a:pPr>
            <a:r>
              <a:rPr sz="2391"/>
              <a:t>B = </a:t>
            </a:r>
            <a:r>
              <a:rPr lang="nl-NL" sz="2391"/>
              <a:t>munt landt op munt</a:t>
            </a:r>
            <a:endParaRPr sz="239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Vergelijking"/>
              <p:cNvSpPr txBox="1"/>
              <p:nvPr/>
            </p:nvSpPr>
            <p:spPr>
              <a:xfrm>
                <a:off x="4840981" y="2590383"/>
                <a:ext cx="2598660" cy="5193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nl-NL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981" y="2590383"/>
                <a:ext cx="2598660" cy="519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Vergelijking"/>
              <p:cNvSpPr txBox="1"/>
              <p:nvPr/>
            </p:nvSpPr>
            <p:spPr>
              <a:xfrm>
                <a:off x="3049849" y="3343874"/>
                <a:ext cx="6065378" cy="5193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)−(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8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849" y="3343874"/>
                <a:ext cx="6065378" cy="51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Vergelijking"/>
              <p:cNvSpPr txBox="1"/>
              <p:nvPr/>
            </p:nvSpPr>
            <p:spPr>
              <a:xfrm>
                <a:off x="4304215" y="5187113"/>
                <a:ext cx="3664401" cy="10379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limUpp>
                        <m:limUpp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Upp>
                      <m:sSub>
                        <m:sSub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𝑙𝑔</m:t>
                      </m:r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9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215" y="5187113"/>
                <a:ext cx="3664401" cy="10379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in general:"/>
          <p:cNvSpPr txBox="1"/>
          <p:nvPr/>
        </p:nvSpPr>
        <p:spPr>
          <a:xfrm>
            <a:off x="4389057" y="4670348"/>
            <a:ext cx="2180179" cy="369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>
              <a:lnSpc>
                <a:spcPct val="90000"/>
              </a:lnSpc>
              <a:spcBef>
                <a:spcPts val="3200"/>
              </a:spcBef>
              <a:defRPr sz="3400"/>
            </a:lvl1pPr>
          </a:lstStyle>
          <a:p>
            <a:r>
              <a:rPr lang="nl-NL" sz="2391"/>
              <a:t>In het algemeen</a:t>
            </a:r>
            <a:r>
              <a:rPr sz="2391"/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 advAuto="0"/>
      <p:bldP spid="206" grpId="0" animBg="1" advAuto="0"/>
      <p:bldP spid="207" grpId="0" animBg="1" advAuto="0"/>
      <p:bldP spid="208" grpId="0" animBg="1" advAuto="0"/>
      <p:bldP spid="209" grpId="0" animBg="1" advAuto="0"/>
      <p:bldP spid="210" grpId="0" animBg="1" advAuto="0"/>
    </p:bld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2494</TotalTime>
  <Words>1208</Words>
  <Application>Microsoft Office PowerPoint</Application>
  <PresentationFormat>Breedbeeld</PresentationFormat>
  <Paragraphs>195</Paragraphs>
  <Slides>40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Courier New</vt:lpstr>
      <vt:lpstr>Helvetica</vt:lpstr>
      <vt:lpstr>Symbol</vt:lpstr>
      <vt:lpstr>Kantoorthema</vt:lpstr>
      <vt:lpstr>PowerPoint-presentatie</vt:lpstr>
      <vt:lpstr>Onderwerpen</vt:lpstr>
      <vt:lpstr>(Informatie-)entropie</vt:lpstr>
      <vt:lpstr>Informatie-entropie</vt:lpstr>
      <vt:lpstr>Entropie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Entropie en Gini-impurity</vt:lpstr>
      <vt:lpstr>Ensemble Learning</vt:lpstr>
      <vt:lpstr>PowerPoint-presentatie</vt:lpstr>
      <vt:lpstr>Voting, bagging en pasting (1)</vt:lpstr>
      <vt:lpstr>Voting, bagging en pasting (2)</vt:lpstr>
      <vt:lpstr>Voting, bagging en pasting (3)</vt:lpstr>
      <vt:lpstr>Voting in sklearn</vt:lpstr>
      <vt:lpstr>Bagging in sklearn</vt:lpstr>
      <vt:lpstr>Intermezzo</vt:lpstr>
      <vt:lpstr>Reminder: Decision Trees</vt:lpstr>
      <vt:lpstr>Random Forest</vt:lpstr>
      <vt:lpstr>RandomForest in sklearn</vt:lpstr>
      <vt:lpstr>Boosting (1)</vt:lpstr>
      <vt:lpstr>Boosting (2)</vt:lpstr>
      <vt:lpstr>Boosting (3)</vt:lpstr>
      <vt:lpstr>Stacking (1)</vt:lpstr>
      <vt:lpstr>Stacking (2)</vt:lpstr>
      <vt:lpstr>Intermezzo</vt:lpstr>
      <vt:lpstr>Large Language Models</vt:lpstr>
      <vt:lpstr>Taalmodellen vóór 2017</vt:lpstr>
      <vt:lpstr>Recurrent Neural Networks (1)</vt:lpstr>
      <vt:lpstr>Recurrent Neural Networks (2)</vt:lpstr>
      <vt:lpstr>Nadelen van RNN’s</vt:lpstr>
      <vt:lpstr>Taalmodellen ná 2017</vt:lpstr>
      <vt:lpstr>PowerPoint-presentatie</vt:lpstr>
      <vt:lpstr>Transformer</vt:lpstr>
      <vt:lpstr>Encoder-Decoder</vt:lpstr>
      <vt:lpstr>Elementen van de Transformer</vt:lpstr>
      <vt:lpstr>Zelf mee aan de slag?</vt:lpstr>
      <vt:lpstr>Einde van de cursus Machine Learning…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Roos TE, Erik</dc:creator>
  <cp:lastModifiedBy>Roos TE, Erik</cp:lastModifiedBy>
  <cp:revision>6</cp:revision>
  <dcterms:created xsi:type="dcterms:W3CDTF">2023-10-23T12:05:35Z</dcterms:created>
  <dcterms:modified xsi:type="dcterms:W3CDTF">2023-11-06T08:05:29Z</dcterms:modified>
</cp:coreProperties>
</file>